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vml" ContentType="application/vnd.openxmlformats-officedocument.vmlDrawing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0" r:id="rId1"/>
  </p:sldMasterIdLst>
  <p:notesMasterIdLst>
    <p:notesMasterId r:id="rId27"/>
  </p:notesMasterIdLst>
  <p:handoutMasterIdLst>
    <p:handoutMasterId r:id="rId28"/>
  </p:handoutMasterIdLst>
  <p:sldIdLst>
    <p:sldId id="2009" r:id="rId2"/>
    <p:sldId id="2128" r:id="rId3"/>
    <p:sldId id="2129" r:id="rId4"/>
    <p:sldId id="2130" r:id="rId5"/>
    <p:sldId id="2131" r:id="rId6"/>
    <p:sldId id="2132" r:id="rId7"/>
    <p:sldId id="2133" r:id="rId8"/>
    <p:sldId id="2134" r:id="rId9"/>
    <p:sldId id="2135" r:id="rId10"/>
    <p:sldId id="2136" r:id="rId11"/>
    <p:sldId id="2137" r:id="rId12"/>
    <p:sldId id="2138" r:id="rId13"/>
    <p:sldId id="2139" r:id="rId14"/>
    <p:sldId id="2140" r:id="rId15"/>
    <p:sldId id="2141" r:id="rId16"/>
    <p:sldId id="2142" r:id="rId17"/>
    <p:sldId id="2143" r:id="rId18"/>
    <p:sldId id="2144" r:id="rId19"/>
    <p:sldId id="2145" r:id="rId20"/>
    <p:sldId id="2146" r:id="rId21"/>
    <p:sldId id="2147" r:id="rId22"/>
    <p:sldId id="2148" r:id="rId23"/>
    <p:sldId id="2149" r:id="rId24"/>
    <p:sldId id="2150" r:id="rId25"/>
    <p:sldId id="2151" r:id="rId26"/>
  </p:sldIdLst>
  <p:sldSz cx="9144000" cy="6858000" type="screen4x3"/>
  <p:notesSz cx="6954838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19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DDDDDD"/>
    <a:srgbClr val="FF9933"/>
    <a:srgbClr val="FFFF00"/>
    <a:srgbClr val="0033CC"/>
    <a:srgbClr val="FE1200"/>
    <a:srgbClr val="FF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521" autoAdjust="0"/>
  </p:normalViewPr>
  <p:slideViewPr>
    <p:cSldViewPr>
      <p:cViewPr varScale="1">
        <p:scale>
          <a:sx n="56" d="100"/>
          <a:sy n="56" d="100"/>
        </p:scale>
        <p:origin x="78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-13695"/>
    </p:cViewPr>
  </p:sorterViewPr>
  <p:notesViewPr>
    <p:cSldViewPr>
      <p:cViewPr varScale="1">
        <p:scale>
          <a:sx n="49" d="100"/>
          <a:sy n="49" d="100"/>
        </p:scale>
        <p:origin x="-2309" y="-86"/>
      </p:cViewPr>
      <p:guideLst>
        <p:guide orient="horz" pos="2932"/>
        <p:guide pos="219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maher:Desktop:Block%20Copolmer:AFM:%20Bates%20AFM:GB%202-59%20afm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T:\Willson\Data\WD4-268%20SAXS%20of%20PS-b-PTMSS%20-%20GB2-208\GB2-208%20-%20PS-b-PTMSS%20-%20AB%20Diblock%20copolymer%20abs.%20SAXS%20chi%20spreadsheet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maher:Desktop:Block%20Copolmer:AFM:%20Bates%20AFM:GB%202-59%20afm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maher:Desktop:Block%20Copolmer:AFM:%20Bates%20AFM:GB%202-59%20afm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mmaher:Desktop:Block%20Copolmer:AFM:%20Bates%20AFM:GB%202-59%20afm.xlsx" TargetMode="External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mmaher:Desktop:Block%20Copolmer:AFM:%20Bates%20AFM:GB%202-59%20afm.xlsx" TargetMode="External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mmaher:Desktop:Block%20Copolmer:AFM:%20Bates%20AFM:GB%202-59%20afm.xlsx" TargetMode="External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Macintosh%20HD:Users:mmaher:Desktop:Block%20Copolmer:AFM:%20Bates%20AFM:GB%202-59%20afm.xlsx" TargetMode="External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mmaher:Desktop:Block%20Copolmer:AFM:%20Bates%20AFM:GB%202-59%20afm.xlsx" TargetMode="External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T:\Willson\Data\WD4-268%20SAXS%20of%20PS-b-PTMSS%20-%20GB2-208\GB2-208%20-%20PS-b-PTMSS%20-%20AB%20Diblock%20copolymer%20abs.%20SAXS%20chi%20spreadsheet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463076804207598"/>
          <c:y val="7.5661719248735507E-2"/>
          <c:w val="0.649468909347094"/>
          <c:h val="0.67164738614194397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Sheet1!$A$3:$A$53</c:f>
              <c:numCache>
                <c:formatCode>General</c:formatCode>
                <c:ptCount val="51"/>
                <c:pt idx="0">
                  <c:v>0</c:v>
                </c:pt>
                <c:pt idx="1">
                  <c:v>9.8000000000000004E-2</c:v>
                </c:pt>
                <c:pt idx="2">
                  <c:v>0.1961</c:v>
                </c:pt>
                <c:pt idx="3">
                  <c:v>0.29409999999999997</c:v>
                </c:pt>
                <c:pt idx="4">
                  <c:v>0.39219999999999999</c:v>
                </c:pt>
                <c:pt idx="5">
                  <c:v>0.49020000000000002</c:v>
                </c:pt>
                <c:pt idx="6">
                  <c:v>0.58819999999999995</c:v>
                </c:pt>
                <c:pt idx="7">
                  <c:v>0.68630000000000002</c:v>
                </c:pt>
                <c:pt idx="8">
                  <c:v>0.7843</c:v>
                </c:pt>
                <c:pt idx="9">
                  <c:v>0.88239999999999996</c:v>
                </c:pt>
                <c:pt idx="10">
                  <c:v>0.98040000000000005</c:v>
                </c:pt>
                <c:pt idx="11">
                  <c:v>1.0784</c:v>
                </c:pt>
                <c:pt idx="12">
                  <c:v>1.1765000000000001</c:v>
                </c:pt>
                <c:pt idx="13">
                  <c:v>1.2745</c:v>
                </c:pt>
                <c:pt idx="14">
                  <c:v>1.3725000000000001</c:v>
                </c:pt>
                <c:pt idx="15">
                  <c:v>1.4705999999999999</c:v>
                </c:pt>
                <c:pt idx="16">
                  <c:v>1.5686</c:v>
                </c:pt>
                <c:pt idx="17">
                  <c:v>1.6667000000000001</c:v>
                </c:pt>
                <c:pt idx="18">
                  <c:v>1.7646999999999999</c:v>
                </c:pt>
                <c:pt idx="19">
                  <c:v>1.8627</c:v>
                </c:pt>
                <c:pt idx="20">
                  <c:v>1.9608000000000001</c:v>
                </c:pt>
                <c:pt idx="21">
                  <c:v>2.0588000000000002</c:v>
                </c:pt>
                <c:pt idx="22">
                  <c:v>2.1568999999999998</c:v>
                </c:pt>
                <c:pt idx="23">
                  <c:v>2.2549000000000001</c:v>
                </c:pt>
                <c:pt idx="24">
                  <c:v>2.352899999999976</c:v>
                </c:pt>
                <c:pt idx="25">
                  <c:v>2.4510000000000001</c:v>
                </c:pt>
                <c:pt idx="26">
                  <c:v>2.5489999999999999</c:v>
                </c:pt>
                <c:pt idx="27">
                  <c:v>2.6471</c:v>
                </c:pt>
                <c:pt idx="28">
                  <c:v>2.7450999999999999</c:v>
                </c:pt>
                <c:pt idx="29">
                  <c:v>2.8431000000000002</c:v>
                </c:pt>
                <c:pt idx="30">
                  <c:v>2.9411999999999998</c:v>
                </c:pt>
                <c:pt idx="31">
                  <c:v>3.0392000000000001</c:v>
                </c:pt>
                <c:pt idx="32">
                  <c:v>3.1373000000000002</c:v>
                </c:pt>
                <c:pt idx="33">
                  <c:v>3.2353000000000001</c:v>
                </c:pt>
                <c:pt idx="34">
                  <c:v>3.3332999999999999</c:v>
                </c:pt>
                <c:pt idx="35">
                  <c:v>3.4314</c:v>
                </c:pt>
                <c:pt idx="36">
                  <c:v>3.5293999999999999</c:v>
                </c:pt>
                <c:pt idx="37">
                  <c:v>3.6274999999999999</c:v>
                </c:pt>
                <c:pt idx="38">
                  <c:v>3.7254999999999998</c:v>
                </c:pt>
                <c:pt idx="39">
                  <c:v>3.8235000000000001</c:v>
                </c:pt>
                <c:pt idx="40">
                  <c:v>3.9216000000000002</c:v>
                </c:pt>
                <c:pt idx="41">
                  <c:v>4.0195999999999996</c:v>
                </c:pt>
                <c:pt idx="42">
                  <c:v>4.1175999999999746</c:v>
                </c:pt>
                <c:pt idx="43">
                  <c:v>4.2157</c:v>
                </c:pt>
                <c:pt idx="44">
                  <c:v>4.3136999999999999</c:v>
                </c:pt>
                <c:pt idx="45">
                  <c:v>4.4118000000000004</c:v>
                </c:pt>
                <c:pt idx="46">
                  <c:v>4.5098000000000003</c:v>
                </c:pt>
                <c:pt idx="47">
                  <c:v>4.6077999999999957</c:v>
                </c:pt>
                <c:pt idx="48">
                  <c:v>4.7058999999999997</c:v>
                </c:pt>
                <c:pt idx="49">
                  <c:v>4.8038999999999996</c:v>
                </c:pt>
                <c:pt idx="50">
                  <c:v>4.9020000000000001</c:v>
                </c:pt>
              </c:numCache>
            </c:numRef>
          </c:xVal>
          <c:yVal>
            <c:numRef>
              <c:f>Sheet1!$C$3:$C$53</c:f>
              <c:numCache>
                <c:formatCode>General</c:formatCode>
                <c:ptCount val="51"/>
                <c:pt idx="0">
                  <c:v>22.74</c:v>
                </c:pt>
                <c:pt idx="1">
                  <c:v>22.74</c:v>
                </c:pt>
                <c:pt idx="2">
                  <c:v>23.06</c:v>
                </c:pt>
                <c:pt idx="3">
                  <c:v>22.419</c:v>
                </c:pt>
                <c:pt idx="4">
                  <c:v>22.419</c:v>
                </c:pt>
                <c:pt idx="5">
                  <c:v>22.74</c:v>
                </c:pt>
                <c:pt idx="6">
                  <c:v>22.419</c:v>
                </c:pt>
                <c:pt idx="7">
                  <c:v>21.457999999999998</c:v>
                </c:pt>
                <c:pt idx="8">
                  <c:v>19.216999999999999</c:v>
                </c:pt>
                <c:pt idx="9">
                  <c:v>12.811</c:v>
                </c:pt>
                <c:pt idx="10">
                  <c:v>4.4840000000000009</c:v>
                </c:pt>
                <c:pt idx="11">
                  <c:v>0.64100000000000001</c:v>
                </c:pt>
                <c:pt idx="12">
                  <c:v>0</c:v>
                </c:pt>
                <c:pt idx="13">
                  <c:v>0</c:v>
                </c:pt>
                <c:pt idx="14">
                  <c:v>0.32</c:v>
                </c:pt>
                <c:pt idx="15">
                  <c:v>0.64100000000000001</c:v>
                </c:pt>
                <c:pt idx="16">
                  <c:v>0.96099999999999997</c:v>
                </c:pt>
                <c:pt idx="17">
                  <c:v>1.6020000000000001</c:v>
                </c:pt>
                <c:pt idx="18">
                  <c:v>4.4840000000000009</c:v>
                </c:pt>
                <c:pt idx="19">
                  <c:v>11.21</c:v>
                </c:pt>
                <c:pt idx="20">
                  <c:v>18.576000000000001</c:v>
                </c:pt>
                <c:pt idx="21">
                  <c:v>21.457999999999998</c:v>
                </c:pt>
                <c:pt idx="22">
                  <c:v>20.818000000000001</c:v>
                </c:pt>
                <c:pt idx="23">
                  <c:v>18.256</c:v>
                </c:pt>
                <c:pt idx="24">
                  <c:v>12.811</c:v>
                </c:pt>
                <c:pt idx="25">
                  <c:v>5.4449999999999976</c:v>
                </c:pt>
                <c:pt idx="26">
                  <c:v>1.2809999999999999</c:v>
                </c:pt>
                <c:pt idx="27">
                  <c:v>0.32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0.32</c:v>
                </c:pt>
                <c:pt idx="34">
                  <c:v>0.32</c:v>
                </c:pt>
                <c:pt idx="35">
                  <c:v>0.32</c:v>
                </c:pt>
                <c:pt idx="36">
                  <c:v>0.64100000000000001</c:v>
                </c:pt>
                <c:pt idx="37">
                  <c:v>1.6020000000000001</c:v>
                </c:pt>
                <c:pt idx="38">
                  <c:v>4.8039999999999976</c:v>
                </c:pt>
                <c:pt idx="39">
                  <c:v>11.85</c:v>
                </c:pt>
                <c:pt idx="40">
                  <c:v>19.536999999999999</c:v>
                </c:pt>
                <c:pt idx="41">
                  <c:v>22.099</c:v>
                </c:pt>
                <c:pt idx="42">
                  <c:v>22.419</c:v>
                </c:pt>
                <c:pt idx="43">
                  <c:v>22.419</c:v>
                </c:pt>
                <c:pt idx="44">
                  <c:v>21.779</c:v>
                </c:pt>
                <c:pt idx="45">
                  <c:v>21.779</c:v>
                </c:pt>
                <c:pt idx="46">
                  <c:v>21.779</c:v>
                </c:pt>
                <c:pt idx="47">
                  <c:v>22.099</c:v>
                </c:pt>
                <c:pt idx="48">
                  <c:v>21.779</c:v>
                </c:pt>
                <c:pt idx="49">
                  <c:v>22.099</c:v>
                </c:pt>
                <c:pt idx="50">
                  <c:v>22.099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863-49EA-9BD6-A9BB481C32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541184"/>
        <c:axId val="105657472"/>
      </c:scatterChart>
      <c:valAx>
        <c:axId val="104541184"/>
        <c:scaling>
          <c:orientation val="minMax"/>
          <c:max val="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x (µm)</a:t>
                </a:r>
              </a:p>
            </c:rich>
          </c:tx>
          <c:layout>
            <c:manualLayout>
              <c:xMode val="edge"/>
              <c:yMode val="edge"/>
              <c:x val="0.50034730459408805"/>
              <c:y val="0.846348508602568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05657472"/>
        <c:crosses val="autoZero"/>
        <c:crossBetween val="midCat"/>
        <c:majorUnit val="1"/>
      </c:valAx>
      <c:valAx>
        <c:axId val="105657472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y</a:t>
                </a:r>
                <a:r>
                  <a:rPr lang="en-US" baseline="0">
                    <a:latin typeface="Arial"/>
                    <a:cs typeface="Arial"/>
                  </a:rPr>
                  <a:t> (nm)</a:t>
                </a:r>
                <a:endParaRPr lang="en-US"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2.6615516880952102E-2"/>
              <c:y val="0.230422055887027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0454118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 i="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204351002516437"/>
          <c:y val="3.8956209421190775E-2"/>
          <c:w val="0.75315918499878232"/>
          <c:h val="0.7987396049178063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0"/>
            <c:dispEq val="0"/>
          </c:trendline>
          <c:trendline>
            <c:trendlineType val="linear"/>
            <c:dispRSqr val="1"/>
            <c:dispEq val="1"/>
            <c:trendlineLbl>
              <c:layout>
                <c:manualLayout>
                  <c:x val="-0.18304018183294099"/>
                  <c:y val="2.069291338582677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/>
                      <a:t>y = </a:t>
                    </a:r>
                    <a:r>
                      <a:rPr lang="en-US" baseline="0" dirty="0" smtClean="0"/>
                      <a:t>1.46x </a:t>
                    </a:r>
                    <a:r>
                      <a:rPr lang="en-US" baseline="0" dirty="0"/>
                      <a:t>+ </a:t>
                    </a:r>
                    <a:r>
                      <a:rPr lang="en-US" baseline="0" dirty="0" smtClean="0"/>
                      <a:t>0.044</a:t>
                    </a:r>
                    <a:r>
                      <a:rPr lang="en-US" baseline="0" dirty="0"/>
                      <a:t>
R² = </a:t>
                    </a:r>
                    <a:r>
                      <a:rPr lang="en-US" baseline="0" dirty="0" smtClean="0"/>
                      <a:t>0.99</a:t>
                    </a:r>
                    <a:endParaRPr lang="en-US" dirty="0"/>
                  </a:p>
                </c:rich>
              </c:tx>
              <c:numFmt formatCode="#,##0.000000" sourceLinked="0"/>
            </c:trendlineLbl>
          </c:trendline>
          <c:xVal>
            <c:numRef>
              <c:f>'Chi Plot'!$E$5:$E$8</c:f>
              <c:numCache>
                <c:formatCode>General</c:formatCode>
                <c:ptCount val="4"/>
                <c:pt idx="0">
                  <c:v>2.4204284158296022E-3</c:v>
                </c:pt>
                <c:pt idx="1">
                  <c:v>2.3086690522913541E-3</c:v>
                </c:pt>
                <c:pt idx="2">
                  <c:v>2.2067747986317999E-3</c:v>
                </c:pt>
                <c:pt idx="3">
                  <c:v>2.1134946634259748E-3</c:v>
                </c:pt>
              </c:numCache>
            </c:numRef>
          </c:xVal>
          <c:yVal>
            <c:numRef>
              <c:f>'Chi Plot'!$B$5:$B$8</c:f>
              <c:numCache>
                <c:formatCode>General</c:formatCode>
                <c:ptCount val="4"/>
                <c:pt idx="0">
                  <c:v>4.7443833440248419E-2</c:v>
                </c:pt>
                <c:pt idx="1">
                  <c:v>4.7301775846701741E-2</c:v>
                </c:pt>
                <c:pt idx="2">
                  <c:v>4.7128935004881543E-2</c:v>
                </c:pt>
                <c:pt idx="3">
                  <c:v>4.7002131989440421E-2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C75-4767-9E80-DB0B229722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008704"/>
        <c:axId val="122010624"/>
      </c:scatterChart>
      <c:valAx>
        <c:axId val="122008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1/T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2010624"/>
        <c:crosses val="autoZero"/>
        <c:crossBetween val="midCat"/>
        <c:majorUnit val="1.0000000000000047E-4"/>
      </c:valAx>
      <c:valAx>
        <c:axId val="122010624"/>
        <c:scaling>
          <c:orientation val="minMax"/>
          <c:min val="4.6900000000000004E-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Chi</a:t>
                </a:r>
              </a:p>
            </c:rich>
          </c:tx>
          <c:overlay val="0"/>
        </c:title>
        <c:numFmt formatCode="General" sourceLinked="1"/>
        <c:majorTickMark val="out"/>
        <c:minorTickMark val="in"/>
        <c:tickLblPos val="nextTo"/>
        <c:crossAx val="1220087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463076804207598"/>
          <c:y val="7.5661719248735507E-2"/>
          <c:w val="0.649468909347094"/>
          <c:h val="0.67164738614194397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Sheet1!$E$3:$E$53</c:f>
              <c:numCache>
                <c:formatCode>General</c:formatCode>
                <c:ptCount val="51"/>
                <c:pt idx="0">
                  <c:v>0</c:v>
                </c:pt>
                <c:pt idx="1">
                  <c:v>9.8000000000000004E-2</c:v>
                </c:pt>
                <c:pt idx="2">
                  <c:v>0.1961</c:v>
                </c:pt>
                <c:pt idx="3">
                  <c:v>0.29409999999999997</c:v>
                </c:pt>
                <c:pt idx="4">
                  <c:v>0.39219999999999999</c:v>
                </c:pt>
                <c:pt idx="5">
                  <c:v>0.49020000000000002</c:v>
                </c:pt>
                <c:pt idx="6">
                  <c:v>0.58819999999999995</c:v>
                </c:pt>
                <c:pt idx="7">
                  <c:v>0.68630000000000002</c:v>
                </c:pt>
                <c:pt idx="8">
                  <c:v>0.7843</c:v>
                </c:pt>
                <c:pt idx="9">
                  <c:v>0.88239999999999996</c:v>
                </c:pt>
                <c:pt idx="10">
                  <c:v>0.98040000000000005</c:v>
                </c:pt>
                <c:pt idx="11">
                  <c:v>1.0784</c:v>
                </c:pt>
                <c:pt idx="12">
                  <c:v>1.1765000000000001</c:v>
                </c:pt>
                <c:pt idx="13">
                  <c:v>1.2745</c:v>
                </c:pt>
                <c:pt idx="14">
                  <c:v>1.3725000000000001</c:v>
                </c:pt>
                <c:pt idx="15">
                  <c:v>1.4705999999999999</c:v>
                </c:pt>
                <c:pt idx="16">
                  <c:v>1.5686</c:v>
                </c:pt>
                <c:pt idx="17">
                  <c:v>1.6667000000000001</c:v>
                </c:pt>
                <c:pt idx="18">
                  <c:v>1.7646999999999999</c:v>
                </c:pt>
                <c:pt idx="19">
                  <c:v>1.8627</c:v>
                </c:pt>
                <c:pt idx="20">
                  <c:v>1.9608000000000001</c:v>
                </c:pt>
                <c:pt idx="21">
                  <c:v>2.0588000000000002</c:v>
                </c:pt>
                <c:pt idx="22">
                  <c:v>2.1568999999999998</c:v>
                </c:pt>
                <c:pt idx="23">
                  <c:v>2.2549000000000001</c:v>
                </c:pt>
                <c:pt idx="24">
                  <c:v>2.352899999999976</c:v>
                </c:pt>
                <c:pt idx="25">
                  <c:v>2.4510000000000001</c:v>
                </c:pt>
                <c:pt idx="26">
                  <c:v>2.5489999999999999</c:v>
                </c:pt>
                <c:pt idx="27">
                  <c:v>2.6471</c:v>
                </c:pt>
                <c:pt idx="28">
                  <c:v>2.7450999999999999</c:v>
                </c:pt>
                <c:pt idx="29">
                  <c:v>2.8431000000000002</c:v>
                </c:pt>
                <c:pt idx="30">
                  <c:v>2.9411999999999998</c:v>
                </c:pt>
                <c:pt idx="31">
                  <c:v>3.0392000000000001</c:v>
                </c:pt>
                <c:pt idx="32">
                  <c:v>3.1373000000000002</c:v>
                </c:pt>
                <c:pt idx="33">
                  <c:v>3.2353000000000001</c:v>
                </c:pt>
                <c:pt idx="34">
                  <c:v>3.3332999999999999</c:v>
                </c:pt>
                <c:pt idx="35">
                  <c:v>3.4314</c:v>
                </c:pt>
                <c:pt idx="36">
                  <c:v>3.5293999999999999</c:v>
                </c:pt>
                <c:pt idx="37">
                  <c:v>3.6274999999999999</c:v>
                </c:pt>
                <c:pt idx="38">
                  <c:v>3.7254999999999998</c:v>
                </c:pt>
                <c:pt idx="39">
                  <c:v>3.8235000000000001</c:v>
                </c:pt>
                <c:pt idx="40">
                  <c:v>3.9216000000000002</c:v>
                </c:pt>
                <c:pt idx="41">
                  <c:v>4.0195999999999996</c:v>
                </c:pt>
                <c:pt idx="42">
                  <c:v>4.1175999999999746</c:v>
                </c:pt>
                <c:pt idx="43">
                  <c:v>4.2157</c:v>
                </c:pt>
                <c:pt idx="44">
                  <c:v>4.3136999999999999</c:v>
                </c:pt>
                <c:pt idx="45">
                  <c:v>4.4118000000000004</c:v>
                </c:pt>
                <c:pt idx="46">
                  <c:v>4.5098000000000003</c:v>
                </c:pt>
                <c:pt idx="47">
                  <c:v>4.6077999999999957</c:v>
                </c:pt>
                <c:pt idx="48">
                  <c:v>4.7058999999999997</c:v>
                </c:pt>
                <c:pt idx="49">
                  <c:v>4.8038999999999996</c:v>
                </c:pt>
                <c:pt idx="50">
                  <c:v>4.9020000000000001</c:v>
                </c:pt>
              </c:numCache>
            </c:numRef>
          </c:xVal>
          <c:yVal>
            <c:numRef>
              <c:f>Sheet1!$G$3:$G$53</c:f>
              <c:numCache>
                <c:formatCode>General</c:formatCode>
                <c:ptCount val="51"/>
                <c:pt idx="0">
                  <c:v>1.085000000000008</c:v>
                </c:pt>
                <c:pt idx="1">
                  <c:v>0</c:v>
                </c:pt>
                <c:pt idx="2">
                  <c:v>0</c:v>
                </c:pt>
                <c:pt idx="3">
                  <c:v>0.54300000000000603</c:v>
                </c:pt>
                <c:pt idx="4">
                  <c:v>0.54300000000000603</c:v>
                </c:pt>
                <c:pt idx="5">
                  <c:v>0.54300000000000603</c:v>
                </c:pt>
                <c:pt idx="6">
                  <c:v>0.54300000000000603</c:v>
                </c:pt>
                <c:pt idx="7">
                  <c:v>0.54300000000000603</c:v>
                </c:pt>
                <c:pt idx="8">
                  <c:v>0.54300000000000603</c:v>
                </c:pt>
                <c:pt idx="9">
                  <c:v>0.54300000000000603</c:v>
                </c:pt>
                <c:pt idx="10">
                  <c:v>0.54300000000000603</c:v>
                </c:pt>
                <c:pt idx="11">
                  <c:v>0.54300000000000603</c:v>
                </c:pt>
                <c:pt idx="12">
                  <c:v>0.54300000000000603</c:v>
                </c:pt>
                <c:pt idx="13">
                  <c:v>0.54300000000000603</c:v>
                </c:pt>
                <c:pt idx="14">
                  <c:v>1.085000000000008</c:v>
                </c:pt>
                <c:pt idx="15">
                  <c:v>2.1700000000000021</c:v>
                </c:pt>
                <c:pt idx="16">
                  <c:v>5.9669999999999987</c:v>
                </c:pt>
                <c:pt idx="17">
                  <c:v>13.561999999999999</c:v>
                </c:pt>
                <c:pt idx="18">
                  <c:v>19.529000000000011</c:v>
                </c:pt>
                <c:pt idx="19">
                  <c:v>21.699000000000002</c:v>
                </c:pt>
                <c:pt idx="20">
                  <c:v>22.241</c:v>
                </c:pt>
                <c:pt idx="21">
                  <c:v>22.241</c:v>
                </c:pt>
                <c:pt idx="22">
                  <c:v>22.241</c:v>
                </c:pt>
                <c:pt idx="23">
                  <c:v>22.241</c:v>
                </c:pt>
                <c:pt idx="24">
                  <c:v>22.241</c:v>
                </c:pt>
                <c:pt idx="25">
                  <c:v>21.156000000000009</c:v>
                </c:pt>
                <c:pt idx="26">
                  <c:v>18.443999999999999</c:v>
                </c:pt>
                <c:pt idx="27">
                  <c:v>13.019000000000011</c:v>
                </c:pt>
                <c:pt idx="28">
                  <c:v>5.9669999999999987</c:v>
                </c:pt>
                <c:pt idx="29">
                  <c:v>1.085000000000008</c:v>
                </c:pt>
                <c:pt idx="30">
                  <c:v>0.54300000000000603</c:v>
                </c:pt>
                <c:pt idx="31">
                  <c:v>0.54300000000000603</c:v>
                </c:pt>
                <c:pt idx="32">
                  <c:v>0.54300000000000603</c:v>
                </c:pt>
                <c:pt idx="33">
                  <c:v>0.54300000000000603</c:v>
                </c:pt>
                <c:pt idx="34">
                  <c:v>0.54300000000000603</c:v>
                </c:pt>
                <c:pt idx="35">
                  <c:v>0.54300000000000603</c:v>
                </c:pt>
                <c:pt idx="36">
                  <c:v>0.54300000000000603</c:v>
                </c:pt>
                <c:pt idx="37">
                  <c:v>0.54300000000000603</c:v>
                </c:pt>
                <c:pt idx="38">
                  <c:v>1.085000000000008</c:v>
                </c:pt>
                <c:pt idx="39">
                  <c:v>1.085000000000008</c:v>
                </c:pt>
                <c:pt idx="40">
                  <c:v>1.085000000000008</c:v>
                </c:pt>
                <c:pt idx="41">
                  <c:v>1.085000000000008</c:v>
                </c:pt>
                <c:pt idx="42">
                  <c:v>1.085000000000008</c:v>
                </c:pt>
                <c:pt idx="43">
                  <c:v>1.085000000000008</c:v>
                </c:pt>
                <c:pt idx="44">
                  <c:v>1.085000000000008</c:v>
                </c:pt>
                <c:pt idx="45">
                  <c:v>1.085000000000008</c:v>
                </c:pt>
                <c:pt idx="46">
                  <c:v>1.085000000000008</c:v>
                </c:pt>
                <c:pt idx="47">
                  <c:v>1.085000000000008</c:v>
                </c:pt>
                <c:pt idx="48">
                  <c:v>1.085000000000008</c:v>
                </c:pt>
                <c:pt idx="49">
                  <c:v>1.085000000000008</c:v>
                </c:pt>
                <c:pt idx="50">
                  <c:v>0.54300000000000603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780-4361-9D64-DDCD53BF40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895040"/>
        <c:axId val="105896960"/>
      </c:scatterChart>
      <c:valAx>
        <c:axId val="105895040"/>
        <c:scaling>
          <c:orientation val="minMax"/>
          <c:max val="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x (µm)</a:t>
                </a:r>
              </a:p>
            </c:rich>
          </c:tx>
          <c:layout>
            <c:manualLayout>
              <c:xMode val="edge"/>
              <c:yMode val="edge"/>
              <c:x val="0.50034730459408805"/>
              <c:y val="0.846348508602568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05896960"/>
        <c:crosses val="autoZero"/>
        <c:crossBetween val="midCat"/>
        <c:majorUnit val="1"/>
      </c:valAx>
      <c:valAx>
        <c:axId val="105896960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y</a:t>
                </a:r>
                <a:r>
                  <a:rPr lang="en-US" baseline="0">
                    <a:latin typeface="Arial"/>
                    <a:cs typeface="Arial"/>
                  </a:rPr>
                  <a:t> (nm)</a:t>
                </a:r>
                <a:endParaRPr lang="en-US"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3.2476237546545397E-2"/>
              <c:y val="0.2719270294604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0589504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 i="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463076804207598"/>
          <c:y val="7.5661719248735507E-2"/>
          <c:w val="0.649468909347094"/>
          <c:h val="0.67164738614194397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Sheet1!$I$3:$I$53</c:f>
              <c:numCache>
                <c:formatCode>General</c:formatCode>
                <c:ptCount val="51"/>
                <c:pt idx="0">
                  <c:v>0</c:v>
                </c:pt>
                <c:pt idx="1">
                  <c:v>9.8000000000000004E-2</c:v>
                </c:pt>
                <c:pt idx="2">
                  <c:v>0.1961</c:v>
                </c:pt>
                <c:pt idx="3">
                  <c:v>0.29409999999999997</c:v>
                </c:pt>
                <c:pt idx="4">
                  <c:v>0.39219999999999999</c:v>
                </c:pt>
                <c:pt idx="5">
                  <c:v>0.49020000000000002</c:v>
                </c:pt>
                <c:pt idx="6">
                  <c:v>0.58819999999999995</c:v>
                </c:pt>
                <c:pt idx="7">
                  <c:v>0.68630000000000002</c:v>
                </c:pt>
                <c:pt idx="8">
                  <c:v>0.7843</c:v>
                </c:pt>
                <c:pt idx="9">
                  <c:v>0.88239999999999996</c:v>
                </c:pt>
                <c:pt idx="10">
                  <c:v>0.98040000000000005</c:v>
                </c:pt>
                <c:pt idx="11">
                  <c:v>1.0784</c:v>
                </c:pt>
                <c:pt idx="12">
                  <c:v>1.1765000000000001</c:v>
                </c:pt>
                <c:pt idx="13">
                  <c:v>1.2745</c:v>
                </c:pt>
                <c:pt idx="14">
                  <c:v>1.3725000000000001</c:v>
                </c:pt>
                <c:pt idx="15">
                  <c:v>1.4705999999999999</c:v>
                </c:pt>
                <c:pt idx="16">
                  <c:v>1.5686</c:v>
                </c:pt>
                <c:pt idx="17">
                  <c:v>1.6667000000000001</c:v>
                </c:pt>
                <c:pt idx="18">
                  <c:v>1.7646999999999999</c:v>
                </c:pt>
                <c:pt idx="19">
                  <c:v>1.8627</c:v>
                </c:pt>
                <c:pt idx="20">
                  <c:v>1.9608000000000001</c:v>
                </c:pt>
                <c:pt idx="21">
                  <c:v>2.0588000000000002</c:v>
                </c:pt>
                <c:pt idx="22">
                  <c:v>2.1568999999999998</c:v>
                </c:pt>
                <c:pt idx="23">
                  <c:v>2.2549000000000001</c:v>
                </c:pt>
                <c:pt idx="24">
                  <c:v>2.352899999999976</c:v>
                </c:pt>
                <c:pt idx="25">
                  <c:v>2.4510000000000001</c:v>
                </c:pt>
                <c:pt idx="26">
                  <c:v>2.5489999999999999</c:v>
                </c:pt>
                <c:pt idx="27">
                  <c:v>2.6471</c:v>
                </c:pt>
                <c:pt idx="28">
                  <c:v>2.7450999999999999</c:v>
                </c:pt>
                <c:pt idx="29">
                  <c:v>2.8431000000000002</c:v>
                </c:pt>
                <c:pt idx="30">
                  <c:v>2.9411999999999998</c:v>
                </c:pt>
                <c:pt idx="31">
                  <c:v>3.0392000000000001</c:v>
                </c:pt>
                <c:pt idx="32">
                  <c:v>3.1373000000000002</c:v>
                </c:pt>
                <c:pt idx="33">
                  <c:v>3.2353000000000001</c:v>
                </c:pt>
                <c:pt idx="34">
                  <c:v>3.3332999999999999</c:v>
                </c:pt>
                <c:pt idx="35">
                  <c:v>3.4314</c:v>
                </c:pt>
                <c:pt idx="36">
                  <c:v>3.5293999999999999</c:v>
                </c:pt>
                <c:pt idx="37">
                  <c:v>3.6274999999999999</c:v>
                </c:pt>
                <c:pt idx="38">
                  <c:v>3.7254999999999998</c:v>
                </c:pt>
                <c:pt idx="39">
                  <c:v>3.8235000000000001</c:v>
                </c:pt>
                <c:pt idx="40">
                  <c:v>3.9216000000000002</c:v>
                </c:pt>
                <c:pt idx="41">
                  <c:v>4.0195999999999996</c:v>
                </c:pt>
                <c:pt idx="42">
                  <c:v>4.1175999999999746</c:v>
                </c:pt>
                <c:pt idx="43">
                  <c:v>4.2157</c:v>
                </c:pt>
                <c:pt idx="44">
                  <c:v>4.3136999999999999</c:v>
                </c:pt>
                <c:pt idx="45">
                  <c:v>4.4118000000000004</c:v>
                </c:pt>
                <c:pt idx="46">
                  <c:v>4.5098000000000003</c:v>
                </c:pt>
                <c:pt idx="47">
                  <c:v>4.6077999999999957</c:v>
                </c:pt>
                <c:pt idx="48">
                  <c:v>4.7058999999999997</c:v>
                </c:pt>
                <c:pt idx="49">
                  <c:v>4.8038999999999996</c:v>
                </c:pt>
                <c:pt idx="50">
                  <c:v>4.9020000000000001</c:v>
                </c:pt>
              </c:numCache>
            </c:numRef>
          </c:xVal>
          <c:yVal>
            <c:numRef>
              <c:f>Sheet1!$K$3:$K$53</c:f>
              <c:numCache>
                <c:formatCode>General</c:formatCode>
                <c:ptCount val="51"/>
                <c:pt idx="0">
                  <c:v>0.52100000000000002</c:v>
                </c:pt>
                <c:pt idx="1">
                  <c:v>0.34699999999999998</c:v>
                </c:pt>
                <c:pt idx="2">
                  <c:v>0.60799999999999998</c:v>
                </c:pt>
                <c:pt idx="3">
                  <c:v>0.52100000000000002</c:v>
                </c:pt>
                <c:pt idx="4">
                  <c:v>0.434</c:v>
                </c:pt>
                <c:pt idx="5">
                  <c:v>0</c:v>
                </c:pt>
                <c:pt idx="6">
                  <c:v>0</c:v>
                </c:pt>
                <c:pt idx="7">
                  <c:v>8.6999999999999703E-2</c:v>
                </c:pt>
                <c:pt idx="8">
                  <c:v>0.26100000000000001</c:v>
                </c:pt>
                <c:pt idx="9">
                  <c:v>0.69399999999999995</c:v>
                </c:pt>
                <c:pt idx="10">
                  <c:v>1.8220000000000001</c:v>
                </c:pt>
                <c:pt idx="11">
                  <c:v>5.4659999999999966</c:v>
                </c:pt>
                <c:pt idx="12">
                  <c:v>9.4570000000000025</c:v>
                </c:pt>
                <c:pt idx="13">
                  <c:v>10.845000000000001</c:v>
                </c:pt>
                <c:pt idx="14">
                  <c:v>11.105</c:v>
                </c:pt>
                <c:pt idx="15">
                  <c:v>11.018000000000001</c:v>
                </c:pt>
                <c:pt idx="16">
                  <c:v>10.932</c:v>
                </c:pt>
                <c:pt idx="17">
                  <c:v>10.757999999999999</c:v>
                </c:pt>
                <c:pt idx="18">
                  <c:v>10.324</c:v>
                </c:pt>
                <c:pt idx="19">
                  <c:v>8.5890000000000004</c:v>
                </c:pt>
                <c:pt idx="20">
                  <c:v>5.2060000000000004</c:v>
                </c:pt>
                <c:pt idx="21">
                  <c:v>1.5620000000000001</c:v>
                </c:pt>
                <c:pt idx="22">
                  <c:v>1.0409999999999999</c:v>
                </c:pt>
                <c:pt idx="23">
                  <c:v>3.21</c:v>
                </c:pt>
                <c:pt idx="24">
                  <c:v>7.375</c:v>
                </c:pt>
                <c:pt idx="25">
                  <c:v>10.237</c:v>
                </c:pt>
                <c:pt idx="26">
                  <c:v>11.018000000000001</c:v>
                </c:pt>
                <c:pt idx="27">
                  <c:v>11.625999999999999</c:v>
                </c:pt>
                <c:pt idx="28">
                  <c:v>11.885999999999999</c:v>
                </c:pt>
                <c:pt idx="29">
                  <c:v>11.798999999999999</c:v>
                </c:pt>
                <c:pt idx="30">
                  <c:v>11.625999999999999</c:v>
                </c:pt>
                <c:pt idx="31">
                  <c:v>11.279</c:v>
                </c:pt>
                <c:pt idx="32">
                  <c:v>11.192</c:v>
                </c:pt>
                <c:pt idx="33">
                  <c:v>11.192</c:v>
                </c:pt>
                <c:pt idx="34">
                  <c:v>11.365</c:v>
                </c:pt>
                <c:pt idx="35">
                  <c:v>11.539</c:v>
                </c:pt>
                <c:pt idx="36">
                  <c:v>11.539</c:v>
                </c:pt>
                <c:pt idx="37">
                  <c:v>11.539</c:v>
                </c:pt>
                <c:pt idx="38">
                  <c:v>11.192</c:v>
                </c:pt>
                <c:pt idx="39">
                  <c:v>10.151</c:v>
                </c:pt>
                <c:pt idx="40">
                  <c:v>7.8079999999999998</c:v>
                </c:pt>
                <c:pt idx="41">
                  <c:v>3.9039999999999999</c:v>
                </c:pt>
                <c:pt idx="42">
                  <c:v>1.2150000000000001</c:v>
                </c:pt>
                <c:pt idx="43">
                  <c:v>0.95499999999999996</c:v>
                </c:pt>
                <c:pt idx="44">
                  <c:v>0.95499999999999996</c:v>
                </c:pt>
                <c:pt idx="45">
                  <c:v>1.302</c:v>
                </c:pt>
                <c:pt idx="46">
                  <c:v>1.4750000000000001</c:v>
                </c:pt>
                <c:pt idx="47">
                  <c:v>1.2150000000000001</c:v>
                </c:pt>
                <c:pt idx="48">
                  <c:v>1.2150000000000001</c:v>
                </c:pt>
                <c:pt idx="49">
                  <c:v>1.4750000000000001</c:v>
                </c:pt>
                <c:pt idx="50">
                  <c:v>1.3879999999999999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332-48DE-86FD-ED0DB57D57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008512"/>
        <c:axId val="121010432"/>
      </c:scatterChart>
      <c:valAx>
        <c:axId val="121008512"/>
        <c:scaling>
          <c:orientation val="minMax"/>
          <c:max val="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x (µm)</a:t>
                </a:r>
              </a:p>
            </c:rich>
          </c:tx>
          <c:layout>
            <c:manualLayout>
              <c:xMode val="edge"/>
              <c:yMode val="edge"/>
              <c:x val="0.50034730459408805"/>
              <c:y val="0.846348508602568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21010432"/>
        <c:crosses val="autoZero"/>
        <c:crossBetween val="midCat"/>
        <c:majorUnit val="1"/>
      </c:valAx>
      <c:valAx>
        <c:axId val="121010432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y</a:t>
                </a:r>
                <a:r>
                  <a:rPr lang="en-US" baseline="0">
                    <a:latin typeface="Arial"/>
                    <a:cs typeface="Arial"/>
                  </a:rPr>
                  <a:t> (nm)</a:t>
                </a:r>
                <a:endParaRPr lang="en-US"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6.1779838007352997E-2"/>
              <c:y val="0.258092160648482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2100851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 i="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463076804207598"/>
          <c:y val="7.5661719248735507E-2"/>
          <c:w val="0.649468909347094"/>
          <c:h val="0.67164738614194397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Sheet1!$M$3:$M$53</c:f>
              <c:numCache>
                <c:formatCode>General</c:formatCode>
                <c:ptCount val="51"/>
                <c:pt idx="0">
                  <c:v>0</c:v>
                </c:pt>
                <c:pt idx="1">
                  <c:v>9.8000000000000004E-2</c:v>
                </c:pt>
                <c:pt idx="2">
                  <c:v>0.1961</c:v>
                </c:pt>
                <c:pt idx="3">
                  <c:v>0.29409999999999997</c:v>
                </c:pt>
                <c:pt idx="4">
                  <c:v>0.39219999999999999</c:v>
                </c:pt>
                <c:pt idx="5">
                  <c:v>0.49020000000000002</c:v>
                </c:pt>
                <c:pt idx="6">
                  <c:v>0.58819999999999995</c:v>
                </c:pt>
                <c:pt idx="7">
                  <c:v>0.68630000000000002</c:v>
                </c:pt>
                <c:pt idx="8">
                  <c:v>0.7843</c:v>
                </c:pt>
                <c:pt idx="9">
                  <c:v>0.88239999999999996</c:v>
                </c:pt>
                <c:pt idx="10">
                  <c:v>0.98040000000000005</c:v>
                </c:pt>
                <c:pt idx="11">
                  <c:v>1.0784</c:v>
                </c:pt>
                <c:pt idx="12">
                  <c:v>1.1765000000000001</c:v>
                </c:pt>
                <c:pt idx="13">
                  <c:v>1.2745</c:v>
                </c:pt>
                <c:pt idx="14">
                  <c:v>1.3725000000000001</c:v>
                </c:pt>
                <c:pt idx="15">
                  <c:v>1.4705999999999999</c:v>
                </c:pt>
                <c:pt idx="16">
                  <c:v>1.5686</c:v>
                </c:pt>
                <c:pt idx="17">
                  <c:v>1.6667000000000001</c:v>
                </c:pt>
                <c:pt idx="18">
                  <c:v>1.7646999999999999</c:v>
                </c:pt>
                <c:pt idx="19">
                  <c:v>1.8627</c:v>
                </c:pt>
                <c:pt idx="20">
                  <c:v>1.9608000000000001</c:v>
                </c:pt>
                <c:pt idx="21">
                  <c:v>2.0588000000000002</c:v>
                </c:pt>
                <c:pt idx="22">
                  <c:v>2.1568999999999998</c:v>
                </c:pt>
                <c:pt idx="23">
                  <c:v>2.2549000000000001</c:v>
                </c:pt>
                <c:pt idx="24">
                  <c:v>2.352899999999976</c:v>
                </c:pt>
                <c:pt idx="25">
                  <c:v>2.4510000000000001</c:v>
                </c:pt>
                <c:pt idx="26">
                  <c:v>2.5489999999999999</c:v>
                </c:pt>
                <c:pt idx="27">
                  <c:v>2.6471</c:v>
                </c:pt>
                <c:pt idx="28">
                  <c:v>2.7450999999999999</c:v>
                </c:pt>
                <c:pt idx="29">
                  <c:v>2.8431000000000002</c:v>
                </c:pt>
                <c:pt idx="30">
                  <c:v>2.9411999999999998</c:v>
                </c:pt>
                <c:pt idx="31">
                  <c:v>3.0392000000000001</c:v>
                </c:pt>
                <c:pt idx="32">
                  <c:v>3.1373000000000002</c:v>
                </c:pt>
                <c:pt idx="33">
                  <c:v>3.2353000000000001</c:v>
                </c:pt>
                <c:pt idx="34">
                  <c:v>3.3332999999999999</c:v>
                </c:pt>
                <c:pt idx="35">
                  <c:v>3.4314</c:v>
                </c:pt>
                <c:pt idx="36">
                  <c:v>3.5293999999999999</c:v>
                </c:pt>
                <c:pt idx="37">
                  <c:v>3.6274999999999999</c:v>
                </c:pt>
                <c:pt idx="38">
                  <c:v>3.7254999999999998</c:v>
                </c:pt>
                <c:pt idx="39">
                  <c:v>3.8235000000000001</c:v>
                </c:pt>
                <c:pt idx="40">
                  <c:v>3.9216000000000002</c:v>
                </c:pt>
                <c:pt idx="41">
                  <c:v>4.0195999999999996</c:v>
                </c:pt>
                <c:pt idx="42">
                  <c:v>4.1175999999999746</c:v>
                </c:pt>
                <c:pt idx="43">
                  <c:v>4.2157</c:v>
                </c:pt>
                <c:pt idx="44">
                  <c:v>4.3136999999999999</c:v>
                </c:pt>
                <c:pt idx="45">
                  <c:v>4.4118000000000004</c:v>
                </c:pt>
                <c:pt idx="46">
                  <c:v>4.5098000000000003</c:v>
                </c:pt>
                <c:pt idx="47">
                  <c:v>4.6077999999999957</c:v>
                </c:pt>
                <c:pt idx="48">
                  <c:v>4.7058999999999997</c:v>
                </c:pt>
                <c:pt idx="49">
                  <c:v>4.8038999999999996</c:v>
                </c:pt>
                <c:pt idx="50">
                  <c:v>4.9020000000000001</c:v>
                </c:pt>
              </c:numCache>
            </c:numRef>
          </c:xVal>
          <c:yVal>
            <c:numRef>
              <c:f>Sheet1!$O$3:$O$53</c:f>
              <c:numCache>
                <c:formatCode>General</c:formatCode>
                <c:ptCount val="51"/>
                <c:pt idx="0">
                  <c:v>10.364000000000001</c:v>
                </c:pt>
                <c:pt idx="1">
                  <c:v>10.3103</c:v>
                </c:pt>
                <c:pt idx="2">
                  <c:v>10.5251</c:v>
                </c:pt>
                <c:pt idx="3">
                  <c:v>10.7399</c:v>
                </c:pt>
                <c:pt idx="4">
                  <c:v>11.1158</c:v>
                </c:pt>
                <c:pt idx="5">
                  <c:v>11.062099999999999</c:v>
                </c:pt>
                <c:pt idx="6">
                  <c:v>10.578799999999999</c:v>
                </c:pt>
                <c:pt idx="7">
                  <c:v>10.3103</c:v>
                </c:pt>
                <c:pt idx="8">
                  <c:v>9.7197000000000013</c:v>
                </c:pt>
                <c:pt idx="9">
                  <c:v>8.1087000000000007</c:v>
                </c:pt>
                <c:pt idx="10">
                  <c:v>4.9404000000000003</c:v>
                </c:pt>
                <c:pt idx="11">
                  <c:v>1.5572999999999999</c:v>
                </c:pt>
                <c:pt idx="12">
                  <c:v>0.5907</c:v>
                </c:pt>
                <c:pt idx="13">
                  <c:v>0.32219999999999999</c:v>
                </c:pt>
                <c:pt idx="14">
                  <c:v>0.32219999999999999</c:v>
                </c:pt>
                <c:pt idx="15">
                  <c:v>0.16109999999999999</c:v>
                </c:pt>
                <c:pt idx="16">
                  <c:v>5.3700000000000102E-2</c:v>
                </c:pt>
                <c:pt idx="17">
                  <c:v>0.1074</c:v>
                </c:pt>
                <c:pt idx="18">
                  <c:v>0.32219999999999999</c:v>
                </c:pt>
                <c:pt idx="19">
                  <c:v>0.5907</c:v>
                </c:pt>
                <c:pt idx="20">
                  <c:v>0.5907</c:v>
                </c:pt>
                <c:pt idx="21">
                  <c:v>0.48330000000000001</c:v>
                </c:pt>
                <c:pt idx="22">
                  <c:v>0.42959999999999998</c:v>
                </c:pt>
                <c:pt idx="23">
                  <c:v>0.48330000000000001</c:v>
                </c:pt>
                <c:pt idx="24">
                  <c:v>0.48330000000000001</c:v>
                </c:pt>
                <c:pt idx="25">
                  <c:v>0.5907</c:v>
                </c:pt>
                <c:pt idx="26">
                  <c:v>0.5907</c:v>
                </c:pt>
                <c:pt idx="27">
                  <c:v>0.42959999999999998</c:v>
                </c:pt>
                <c:pt idx="28">
                  <c:v>0.32219999999999999</c:v>
                </c:pt>
                <c:pt idx="29">
                  <c:v>0.21479999999999999</c:v>
                </c:pt>
                <c:pt idx="30">
                  <c:v>0.21479999999999999</c:v>
                </c:pt>
                <c:pt idx="31">
                  <c:v>0.16109999999999999</c:v>
                </c:pt>
                <c:pt idx="32">
                  <c:v>0.21479999999999999</c:v>
                </c:pt>
                <c:pt idx="33">
                  <c:v>5.3700000000000102E-2</c:v>
                </c:pt>
                <c:pt idx="34">
                  <c:v>0</c:v>
                </c:pt>
                <c:pt idx="35">
                  <c:v>0.32219999999999999</c:v>
                </c:pt>
                <c:pt idx="36">
                  <c:v>0.69810000000000005</c:v>
                </c:pt>
                <c:pt idx="37">
                  <c:v>0.80549999999999999</c:v>
                </c:pt>
                <c:pt idx="38">
                  <c:v>0.91290000000000004</c:v>
                </c:pt>
                <c:pt idx="39">
                  <c:v>1.8258000000000001</c:v>
                </c:pt>
                <c:pt idx="40">
                  <c:v>3.6516000000000002</c:v>
                </c:pt>
                <c:pt idx="41">
                  <c:v>7.1957999999999984</c:v>
                </c:pt>
                <c:pt idx="42">
                  <c:v>10.095499999999999</c:v>
                </c:pt>
                <c:pt idx="43">
                  <c:v>10.901</c:v>
                </c:pt>
                <c:pt idx="44">
                  <c:v>10.847300000000001</c:v>
                </c:pt>
                <c:pt idx="45">
                  <c:v>10.6325</c:v>
                </c:pt>
                <c:pt idx="46">
                  <c:v>10.6325</c:v>
                </c:pt>
                <c:pt idx="47">
                  <c:v>10.7936</c:v>
                </c:pt>
                <c:pt idx="48">
                  <c:v>11.062099999999999</c:v>
                </c:pt>
                <c:pt idx="49">
                  <c:v>11.276899999999999</c:v>
                </c:pt>
                <c:pt idx="50">
                  <c:v>11.169499999999999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262-4186-A665-3856FFD8FA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051776"/>
        <c:axId val="119053696"/>
      </c:scatterChart>
      <c:valAx>
        <c:axId val="119051776"/>
        <c:scaling>
          <c:orientation val="minMax"/>
          <c:max val="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x (µm)</a:t>
                </a:r>
              </a:p>
            </c:rich>
          </c:tx>
          <c:layout>
            <c:manualLayout>
              <c:xMode val="edge"/>
              <c:yMode val="edge"/>
              <c:x val="0.50034730459408805"/>
              <c:y val="0.846348508602568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19053696"/>
        <c:crosses val="autoZero"/>
        <c:crossBetween val="midCat"/>
        <c:majorUnit val="1"/>
      </c:valAx>
      <c:valAx>
        <c:axId val="119053696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y</a:t>
                </a:r>
                <a:r>
                  <a:rPr lang="en-US" baseline="0">
                    <a:latin typeface="Arial"/>
                    <a:cs typeface="Arial"/>
                  </a:rPr>
                  <a:t> (nm)</a:t>
                </a:r>
                <a:endParaRPr lang="en-US"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6.1779838007352997E-2"/>
              <c:y val="0.258092160648482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19051776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 i="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463076804207598"/>
          <c:y val="7.5661719248735507E-2"/>
          <c:w val="0.649468909347094"/>
          <c:h val="0.67164738614194397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Sheet1!$I$3:$I$53</c:f>
              <c:numCache>
                <c:formatCode>General</c:formatCode>
                <c:ptCount val="51"/>
                <c:pt idx="0">
                  <c:v>0</c:v>
                </c:pt>
                <c:pt idx="1">
                  <c:v>9.8000000000000004E-2</c:v>
                </c:pt>
                <c:pt idx="2">
                  <c:v>0.1961</c:v>
                </c:pt>
                <c:pt idx="3">
                  <c:v>0.29409999999999997</c:v>
                </c:pt>
                <c:pt idx="4">
                  <c:v>0.39219999999999999</c:v>
                </c:pt>
                <c:pt idx="5">
                  <c:v>0.49020000000000002</c:v>
                </c:pt>
                <c:pt idx="6">
                  <c:v>0.58819999999999995</c:v>
                </c:pt>
                <c:pt idx="7">
                  <c:v>0.68630000000000002</c:v>
                </c:pt>
                <c:pt idx="8">
                  <c:v>0.7843</c:v>
                </c:pt>
                <c:pt idx="9">
                  <c:v>0.88239999999999996</c:v>
                </c:pt>
                <c:pt idx="10">
                  <c:v>0.98040000000000005</c:v>
                </c:pt>
                <c:pt idx="11">
                  <c:v>1.0784</c:v>
                </c:pt>
                <c:pt idx="12">
                  <c:v>1.1765000000000001</c:v>
                </c:pt>
                <c:pt idx="13">
                  <c:v>1.2745</c:v>
                </c:pt>
                <c:pt idx="14">
                  <c:v>1.3725000000000001</c:v>
                </c:pt>
                <c:pt idx="15">
                  <c:v>1.4705999999999999</c:v>
                </c:pt>
                <c:pt idx="16">
                  <c:v>1.5686</c:v>
                </c:pt>
                <c:pt idx="17">
                  <c:v>1.6667000000000001</c:v>
                </c:pt>
                <c:pt idx="18">
                  <c:v>1.7646999999999999</c:v>
                </c:pt>
                <c:pt idx="19">
                  <c:v>1.8627</c:v>
                </c:pt>
                <c:pt idx="20">
                  <c:v>1.9608000000000001</c:v>
                </c:pt>
                <c:pt idx="21">
                  <c:v>2.0588000000000002</c:v>
                </c:pt>
                <c:pt idx="22">
                  <c:v>2.1568999999999998</c:v>
                </c:pt>
                <c:pt idx="23">
                  <c:v>2.2549000000000001</c:v>
                </c:pt>
                <c:pt idx="24">
                  <c:v>2.352899999999976</c:v>
                </c:pt>
                <c:pt idx="25">
                  <c:v>2.4510000000000001</c:v>
                </c:pt>
                <c:pt idx="26">
                  <c:v>2.5489999999999999</c:v>
                </c:pt>
                <c:pt idx="27">
                  <c:v>2.6471</c:v>
                </c:pt>
                <c:pt idx="28">
                  <c:v>2.7450999999999999</c:v>
                </c:pt>
                <c:pt idx="29">
                  <c:v>2.8431000000000002</c:v>
                </c:pt>
                <c:pt idx="30">
                  <c:v>2.9411999999999998</c:v>
                </c:pt>
                <c:pt idx="31">
                  <c:v>3.0392000000000001</c:v>
                </c:pt>
                <c:pt idx="32">
                  <c:v>3.1373000000000002</c:v>
                </c:pt>
                <c:pt idx="33">
                  <c:v>3.2353000000000001</c:v>
                </c:pt>
                <c:pt idx="34">
                  <c:v>3.3332999999999999</c:v>
                </c:pt>
                <c:pt idx="35">
                  <c:v>3.4314</c:v>
                </c:pt>
                <c:pt idx="36">
                  <c:v>3.5293999999999999</c:v>
                </c:pt>
                <c:pt idx="37">
                  <c:v>3.6274999999999999</c:v>
                </c:pt>
                <c:pt idx="38">
                  <c:v>3.7254999999999998</c:v>
                </c:pt>
                <c:pt idx="39">
                  <c:v>3.8235000000000001</c:v>
                </c:pt>
                <c:pt idx="40">
                  <c:v>3.9216000000000002</c:v>
                </c:pt>
                <c:pt idx="41">
                  <c:v>4.0195999999999996</c:v>
                </c:pt>
                <c:pt idx="42">
                  <c:v>4.1175999999999746</c:v>
                </c:pt>
                <c:pt idx="43">
                  <c:v>4.2157</c:v>
                </c:pt>
                <c:pt idx="44">
                  <c:v>4.3136999999999999</c:v>
                </c:pt>
                <c:pt idx="45">
                  <c:v>4.4118000000000004</c:v>
                </c:pt>
                <c:pt idx="46">
                  <c:v>4.5098000000000003</c:v>
                </c:pt>
                <c:pt idx="47">
                  <c:v>4.6077999999999957</c:v>
                </c:pt>
                <c:pt idx="48">
                  <c:v>4.7058999999999997</c:v>
                </c:pt>
                <c:pt idx="49">
                  <c:v>4.8038999999999996</c:v>
                </c:pt>
                <c:pt idx="50">
                  <c:v>4.9020000000000001</c:v>
                </c:pt>
              </c:numCache>
            </c:numRef>
          </c:xVal>
          <c:yVal>
            <c:numRef>
              <c:f>Sheet1!$K$3:$K$53</c:f>
              <c:numCache>
                <c:formatCode>General</c:formatCode>
                <c:ptCount val="51"/>
                <c:pt idx="0">
                  <c:v>0.52100000000000002</c:v>
                </c:pt>
                <c:pt idx="1">
                  <c:v>0.34699999999999998</c:v>
                </c:pt>
                <c:pt idx="2">
                  <c:v>0.60799999999999998</c:v>
                </c:pt>
                <c:pt idx="3">
                  <c:v>0.52100000000000002</c:v>
                </c:pt>
                <c:pt idx="4">
                  <c:v>0.434</c:v>
                </c:pt>
                <c:pt idx="5">
                  <c:v>0</c:v>
                </c:pt>
                <c:pt idx="6">
                  <c:v>0</c:v>
                </c:pt>
                <c:pt idx="7">
                  <c:v>8.6999999999999703E-2</c:v>
                </c:pt>
                <c:pt idx="8">
                  <c:v>0.26100000000000001</c:v>
                </c:pt>
                <c:pt idx="9">
                  <c:v>0.69399999999999995</c:v>
                </c:pt>
                <c:pt idx="10">
                  <c:v>1.8220000000000001</c:v>
                </c:pt>
                <c:pt idx="11">
                  <c:v>5.4659999999999966</c:v>
                </c:pt>
                <c:pt idx="12">
                  <c:v>9.4570000000000025</c:v>
                </c:pt>
                <c:pt idx="13">
                  <c:v>10.845000000000001</c:v>
                </c:pt>
                <c:pt idx="14">
                  <c:v>11.105</c:v>
                </c:pt>
                <c:pt idx="15">
                  <c:v>11.018000000000001</c:v>
                </c:pt>
                <c:pt idx="16">
                  <c:v>10.932</c:v>
                </c:pt>
                <c:pt idx="17">
                  <c:v>10.757999999999999</c:v>
                </c:pt>
                <c:pt idx="18">
                  <c:v>10.324</c:v>
                </c:pt>
                <c:pt idx="19">
                  <c:v>8.5890000000000004</c:v>
                </c:pt>
                <c:pt idx="20">
                  <c:v>5.2060000000000004</c:v>
                </c:pt>
                <c:pt idx="21">
                  <c:v>1.5620000000000001</c:v>
                </c:pt>
                <c:pt idx="22">
                  <c:v>1.0409999999999999</c:v>
                </c:pt>
                <c:pt idx="23">
                  <c:v>3.21</c:v>
                </c:pt>
                <c:pt idx="24">
                  <c:v>7.375</c:v>
                </c:pt>
                <c:pt idx="25">
                  <c:v>10.237</c:v>
                </c:pt>
                <c:pt idx="26">
                  <c:v>11.018000000000001</c:v>
                </c:pt>
                <c:pt idx="27">
                  <c:v>11.625999999999999</c:v>
                </c:pt>
                <c:pt idx="28">
                  <c:v>11.885999999999999</c:v>
                </c:pt>
                <c:pt idx="29">
                  <c:v>11.798999999999999</c:v>
                </c:pt>
                <c:pt idx="30">
                  <c:v>11.625999999999999</c:v>
                </c:pt>
                <c:pt idx="31">
                  <c:v>11.279</c:v>
                </c:pt>
                <c:pt idx="32">
                  <c:v>11.192</c:v>
                </c:pt>
                <c:pt idx="33">
                  <c:v>11.192</c:v>
                </c:pt>
                <c:pt idx="34">
                  <c:v>11.365</c:v>
                </c:pt>
                <c:pt idx="35">
                  <c:v>11.539</c:v>
                </c:pt>
                <c:pt idx="36">
                  <c:v>11.539</c:v>
                </c:pt>
                <c:pt idx="37">
                  <c:v>11.539</c:v>
                </c:pt>
                <c:pt idx="38">
                  <c:v>11.192</c:v>
                </c:pt>
                <c:pt idx="39">
                  <c:v>10.151</c:v>
                </c:pt>
                <c:pt idx="40">
                  <c:v>7.8079999999999998</c:v>
                </c:pt>
                <c:pt idx="41">
                  <c:v>3.9039999999999999</c:v>
                </c:pt>
                <c:pt idx="42">
                  <c:v>1.2150000000000001</c:v>
                </c:pt>
                <c:pt idx="43">
                  <c:v>0.95499999999999996</c:v>
                </c:pt>
                <c:pt idx="44">
                  <c:v>0.95499999999999996</c:v>
                </c:pt>
                <c:pt idx="45">
                  <c:v>1.302</c:v>
                </c:pt>
                <c:pt idx="46">
                  <c:v>1.4750000000000001</c:v>
                </c:pt>
                <c:pt idx="47">
                  <c:v>1.2150000000000001</c:v>
                </c:pt>
                <c:pt idx="48">
                  <c:v>1.2150000000000001</c:v>
                </c:pt>
                <c:pt idx="49">
                  <c:v>1.4750000000000001</c:v>
                </c:pt>
                <c:pt idx="50">
                  <c:v>1.3879999999999999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F63-41FB-A679-2B87A2FBE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065600"/>
        <c:axId val="121123968"/>
      </c:scatterChart>
      <c:valAx>
        <c:axId val="119065600"/>
        <c:scaling>
          <c:orientation val="minMax"/>
          <c:max val="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x (µm)</a:t>
                </a:r>
              </a:p>
            </c:rich>
          </c:tx>
          <c:layout>
            <c:manualLayout>
              <c:xMode val="edge"/>
              <c:yMode val="edge"/>
              <c:x val="0.50034730459408805"/>
              <c:y val="0.846348508602568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21123968"/>
        <c:crosses val="autoZero"/>
        <c:crossBetween val="midCat"/>
        <c:majorUnit val="1"/>
      </c:valAx>
      <c:valAx>
        <c:axId val="121123968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y</a:t>
                </a:r>
                <a:r>
                  <a:rPr lang="en-US" baseline="0">
                    <a:latin typeface="Arial"/>
                    <a:cs typeface="Arial"/>
                  </a:rPr>
                  <a:t> (nm)</a:t>
                </a:r>
                <a:endParaRPr lang="en-US"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6.1779838007352997E-2"/>
              <c:y val="0.258092160648482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1906560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 i="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25803706534877"/>
          <c:y val="5.19129560976717E-2"/>
          <c:w val="0.59829586161657999"/>
          <c:h val="0.63559648236356103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Sheet1!$Q$3:$Q$53</c:f>
              <c:numCache>
                <c:formatCode>General</c:formatCode>
                <c:ptCount val="51"/>
                <c:pt idx="0">
                  <c:v>0</c:v>
                </c:pt>
                <c:pt idx="1">
                  <c:v>9.8000000000000004E-2</c:v>
                </c:pt>
                <c:pt idx="2">
                  <c:v>0.1961</c:v>
                </c:pt>
                <c:pt idx="3">
                  <c:v>0.29409999999999997</c:v>
                </c:pt>
                <c:pt idx="4">
                  <c:v>0.39219999999999999</c:v>
                </c:pt>
                <c:pt idx="5">
                  <c:v>0.49020000000000002</c:v>
                </c:pt>
                <c:pt idx="6">
                  <c:v>0.58819999999999995</c:v>
                </c:pt>
                <c:pt idx="7">
                  <c:v>0.68630000000000002</c:v>
                </c:pt>
                <c:pt idx="8">
                  <c:v>0.7843</c:v>
                </c:pt>
                <c:pt idx="9">
                  <c:v>0.88239999999999996</c:v>
                </c:pt>
                <c:pt idx="10">
                  <c:v>0.98040000000000005</c:v>
                </c:pt>
                <c:pt idx="11">
                  <c:v>1.0784</c:v>
                </c:pt>
                <c:pt idx="12">
                  <c:v>1.1765000000000001</c:v>
                </c:pt>
                <c:pt idx="13">
                  <c:v>1.2745</c:v>
                </c:pt>
                <c:pt idx="14">
                  <c:v>1.3725000000000001</c:v>
                </c:pt>
                <c:pt idx="15">
                  <c:v>1.4705999999999999</c:v>
                </c:pt>
                <c:pt idx="16">
                  <c:v>1.5686</c:v>
                </c:pt>
                <c:pt idx="17">
                  <c:v>1.6667000000000001</c:v>
                </c:pt>
                <c:pt idx="18">
                  <c:v>1.7646999999999999</c:v>
                </c:pt>
                <c:pt idx="19">
                  <c:v>1.8627</c:v>
                </c:pt>
                <c:pt idx="20">
                  <c:v>1.9608000000000001</c:v>
                </c:pt>
                <c:pt idx="21">
                  <c:v>2.0588000000000002</c:v>
                </c:pt>
                <c:pt idx="22">
                  <c:v>2.1568999999999998</c:v>
                </c:pt>
                <c:pt idx="23">
                  <c:v>2.2549000000000001</c:v>
                </c:pt>
                <c:pt idx="24">
                  <c:v>2.352899999999976</c:v>
                </c:pt>
                <c:pt idx="25">
                  <c:v>2.4510000000000001</c:v>
                </c:pt>
                <c:pt idx="26">
                  <c:v>2.5489999999999999</c:v>
                </c:pt>
                <c:pt idx="27">
                  <c:v>2.6471</c:v>
                </c:pt>
                <c:pt idx="28">
                  <c:v>2.7450999999999999</c:v>
                </c:pt>
                <c:pt idx="29">
                  <c:v>2.8431000000000002</c:v>
                </c:pt>
                <c:pt idx="30">
                  <c:v>2.9411999999999998</c:v>
                </c:pt>
                <c:pt idx="31">
                  <c:v>3.0392000000000001</c:v>
                </c:pt>
                <c:pt idx="32">
                  <c:v>3.1373000000000002</c:v>
                </c:pt>
                <c:pt idx="33">
                  <c:v>3.2353000000000001</c:v>
                </c:pt>
                <c:pt idx="34">
                  <c:v>3.3332999999999999</c:v>
                </c:pt>
                <c:pt idx="35">
                  <c:v>3.4314</c:v>
                </c:pt>
                <c:pt idx="36">
                  <c:v>3.5293999999999999</c:v>
                </c:pt>
                <c:pt idx="37">
                  <c:v>3.6274999999999999</c:v>
                </c:pt>
                <c:pt idx="38">
                  <c:v>3.7254999999999998</c:v>
                </c:pt>
                <c:pt idx="39">
                  <c:v>3.8235000000000001</c:v>
                </c:pt>
                <c:pt idx="40">
                  <c:v>3.9216000000000002</c:v>
                </c:pt>
                <c:pt idx="41">
                  <c:v>4.0195999999999996</c:v>
                </c:pt>
                <c:pt idx="42">
                  <c:v>4.1175999999999746</c:v>
                </c:pt>
                <c:pt idx="43">
                  <c:v>4.2157</c:v>
                </c:pt>
                <c:pt idx="44">
                  <c:v>4.3136999999999999</c:v>
                </c:pt>
                <c:pt idx="45">
                  <c:v>4.4118000000000004</c:v>
                </c:pt>
                <c:pt idx="46">
                  <c:v>4.5098000000000003</c:v>
                </c:pt>
                <c:pt idx="47">
                  <c:v>4.6077999999999957</c:v>
                </c:pt>
                <c:pt idx="48">
                  <c:v>4.7058999999999997</c:v>
                </c:pt>
                <c:pt idx="49">
                  <c:v>4.8038999999999996</c:v>
                </c:pt>
                <c:pt idx="50">
                  <c:v>4.9020000000000001</c:v>
                </c:pt>
              </c:numCache>
            </c:numRef>
          </c:xVal>
          <c:yVal>
            <c:numRef>
              <c:f>Sheet1!$S$3:$S$53</c:f>
              <c:numCache>
                <c:formatCode>General</c:formatCode>
                <c:ptCount val="51"/>
                <c:pt idx="0">
                  <c:v>21.132999999999999</c:v>
                </c:pt>
                <c:pt idx="1">
                  <c:v>20.863</c:v>
                </c:pt>
                <c:pt idx="2">
                  <c:v>20.594000000000001</c:v>
                </c:pt>
                <c:pt idx="3">
                  <c:v>20.324999999999999</c:v>
                </c:pt>
                <c:pt idx="4">
                  <c:v>19.786999999999999</c:v>
                </c:pt>
                <c:pt idx="5">
                  <c:v>19.248000000000001</c:v>
                </c:pt>
                <c:pt idx="6">
                  <c:v>17.768000000000001</c:v>
                </c:pt>
                <c:pt idx="7">
                  <c:v>13.864000000000001</c:v>
                </c:pt>
                <c:pt idx="8">
                  <c:v>6.8649999999999736</c:v>
                </c:pt>
                <c:pt idx="9">
                  <c:v>1.2110000000000001</c:v>
                </c:pt>
                <c:pt idx="10">
                  <c:v>0</c:v>
                </c:pt>
                <c:pt idx="11">
                  <c:v>0.26900000000000002</c:v>
                </c:pt>
                <c:pt idx="12">
                  <c:v>0.67300000000000004</c:v>
                </c:pt>
                <c:pt idx="13">
                  <c:v>0.94199999999999995</c:v>
                </c:pt>
                <c:pt idx="14">
                  <c:v>0.80700000000000005</c:v>
                </c:pt>
                <c:pt idx="15">
                  <c:v>0.40400000000000003</c:v>
                </c:pt>
                <c:pt idx="16">
                  <c:v>0.26900000000000002</c:v>
                </c:pt>
                <c:pt idx="17">
                  <c:v>0.80700000000000005</c:v>
                </c:pt>
                <c:pt idx="18">
                  <c:v>3.7690000000000001</c:v>
                </c:pt>
                <c:pt idx="19">
                  <c:v>10.364000000000001</c:v>
                </c:pt>
                <c:pt idx="20">
                  <c:v>17.498000000000001</c:v>
                </c:pt>
                <c:pt idx="21">
                  <c:v>20.594000000000001</c:v>
                </c:pt>
                <c:pt idx="22">
                  <c:v>21.536000000000001</c:v>
                </c:pt>
                <c:pt idx="23">
                  <c:v>21.806000000000001</c:v>
                </c:pt>
                <c:pt idx="24">
                  <c:v>21.94</c:v>
                </c:pt>
                <c:pt idx="25">
                  <c:v>21.806000000000001</c:v>
                </c:pt>
                <c:pt idx="26">
                  <c:v>21.670999999999999</c:v>
                </c:pt>
                <c:pt idx="27">
                  <c:v>20.863</c:v>
                </c:pt>
                <c:pt idx="28">
                  <c:v>19.114000000000001</c:v>
                </c:pt>
                <c:pt idx="29">
                  <c:v>14.672000000000001</c:v>
                </c:pt>
                <c:pt idx="30">
                  <c:v>7.2679999999999936</c:v>
                </c:pt>
                <c:pt idx="31">
                  <c:v>1.8839999999999999</c:v>
                </c:pt>
                <c:pt idx="32">
                  <c:v>0.94199999999999995</c:v>
                </c:pt>
                <c:pt idx="33">
                  <c:v>0.94199999999999995</c:v>
                </c:pt>
                <c:pt idx="34">
                  <c:v>1.077</c:v>
                </c:pt>
                <c:pt idx="35">
                  <c:v>1.077</c:v>
                </c:pt>
                <c:pt idx="36">
                  <c:v>1.2110000000000001</c:v>
                </c:pt>
                <c:pt idx="37">
                  <c:v>2.0190000000000001</c:v>
                </c:pt>
                <c:pt idx="38">
                  <c:v>4.9800000000000004</c:v>
                </c:pt>
                <c:pt idx="39">
                  <c:v>11.441000000000001</c:v>
                </c:pt>
                <c:pt idx="40">
                  <c:v>18.306000000000001</c:v>
                </c:pt>
                <c:pt idx="41">
                  <c:v>20.998000000000001</c:v>
                </c:pt>
                <c:pt idx="42">
                  <c:v>21.402000000000001</c:v>
                </c:pt>
                <c:pt idx="43">
                  <c:v>21.266999999999999</c:v>
                </c:pt>
                <c:pt idx="44">
                  <c:v>20.998000000000001</c:v>
                </c:pt>
                <c:pt idx="45">
                  <c:v>20.46</c:v>
                </c:pt>
                <c:pt idx="46">
                  <c:v>20.190000000000001</c:v>
                </c:pt>
                <c:pt idx="47">
                  <c:v>20.324999999999999</c:v>
                </c:pt>
                <c:pt idx="48">
                  <c:v>20.190000000000001</c:v>
                </c:pt>
                <c:pt idx="49">
                  <c:v>20.190000000000001</c:v>
                </c:pt>
                <c:pt idx="50">
                  <c:v>20.594000000000001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DEB-401E-8357-ACBC2B91A9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319232"/>
        <c:axId val="122321152"/>
      </c:scatterChart>
      <c:valAx>
        <c:axId val="122319232"/>
        <c:scaling>
          <c:orientation val="minMax"/>
          <c:max val="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x (µm)</a:t>
                </a:r>
              </a:p>
            </c:rich>
          </c:tx>
          <c:layout>
            <c:manualLayout>
              <c:xMode val="edge"/>
              <c:yMode val="edge"/>
              <c:x val="0.500347272554727"/>
              <c:y val="0.8102979998978090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22321152"/>
        <c:crosses val="autoZero"/>
        <c:crossBetween val="midCat"/>
        <c:majorUnit val="1"/>
      </c:valAx>
      <c:valAx>
        <c:axId val="122321152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y</a:t>
                </a:r>
                <a:r>
                  <a:rPr lang="en-US" baseline="0">
                    <a:latin typeface="Arial"/>
                    <a:cs typeface="Arial"/>
                  </a:rPr>
                  <a:t> (nm)</a:t>
                </a:r>
                <a:endParaRPr lang="en-US"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4.1248262333650698E-2"/>
              <c:y val="0.258092096672552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2231923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 i="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25803706534877"/>
          <c:y val="5.19129560976717E-2"/>
          <c:w val="0.59829586161657999"/>
          <c:h val="0.63559648236356103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Sheet1!$U$3:$U$53</c:f>
              <c:numCache>
                <c:formatCode>General</c:formatCode>
                <c:ptCount val="51"/>
                <c:pt idx="0">
                  <c:v>0</c:v>
                </c:pt>
                <c:pt idx="1">
                  <c:v>9.8000000000000004E-2</c:v>
                </c:pt>
                <c:pt idx="2">
                  <c:v>0.1961</c:v>
                </c:pt>
                <c:pt idx="3">
                  <c:v>0.29409999999999997</c:v>
                </c:pt>
                <c:pt idx="4">
                  <c:v>0.39219999999999999</c:v>
                </c:pt>
                <c:pt idx="5">
                  <c:v>0.49020000000000002</c:v>
                </c:pt>
                <c:pt idx="6">
                  <c:v>0.58819999999999995</c:v>
                </c:pt>
                <c:pt idx="7">
                  <c:v>0.68630000000000002</c:v>
                </c:pt>
                <c:pt idx="8">
                  <c:v>0.7843</c:v>
                </c:pt>
                <c:pt idx="9">
                  <c:v>0.88239999999999996</c:v>
                </c:pt>
                <c:pt idx="10">
                  <c:v>0.98040000000000005</c:v>
                </c:pt>
                <c:pt idx="11">
                  <c:v>1.0784</c:v>
                </c:pt>
                <c:pt idx="12">
                  <c:v>1.1765000000000001</c:v>
                </c:pt>
                <c:pt idx="13">
                  <c:v>1.2745</c:v>
                </c:pt>
                <c:pt idx="14">
                  <c:v>1.3725000000000001</c:v>
                </c:pt>
                <c:pt idx="15">
                  <c:v>1.4705999999999999</c:v>
                </c:pt>
                <c:pt idx="16">
                  <c:v>1.5686</c:v>
                </c:pt>
                <c:pt idx="17">
                  <c:v>1.6667000000000001</c:v>
                </c:pt>
                <c:pt idx="18">
                  <c:v>1.7646999999999999</c:v>
                </c:pt>
                <c:pt idx="19">
                  <c:v>1.8627</c:v>
                </c:pt>
                <c:pt idx="20">
                  <c:v>1.9608000000000001</c:v>
                </c:pt>
                <c:pt idx="21">
                  <c:v>2.0588000000000002</c:v>
                </c:pt>
                <c:pt idx="22">
                  <c:v>2.1568999999999998</c:v>
                </c:pt>
                <c:pt idx="23">
                  <c:v>2.2549000000000001</c:v>
                </c:pt>
                <c:pt idx="24">
                  <c:v>2.352899999999976</c:v>
                </c:pt>
                <c:pt idx="25">
                  <c:v>2.4510000000000001</c:v>
                </c:pt>
                <c:pt idx="26">
                  <c:v>2.5489999999999999</c:v>
                </c:pt>
                <c:pt idx="27">
                  <c:v>2.6471</c:v>
                </c:pt>
                <c:pt idx="28">
                  <c:v>2.7450999999999999</c:v>
                </c:pt>
                <c:pt idx="29">
                  <c:v>2.8431000000000002</c:v>
                </c:pt>
                <c:pt idx="30">
                  <c:v>2.9411999999999998</c:v>
                </c:pt>
                <c:pt idx="31">
                  <c:v>3.0392000000000001</c:v>
                </c:pt>
                <c:pt idx="32">
                  <c:v>3.1373000000000002</c:v>
                </c:pt>
                <c:pt idx="33">
                  <c:v>3.2353000000000001</c:v>
                </c:pt>
                <c:pt idx="34">
                  <c:v>3.3332999999999999</c:v>
                </c:pt>
                <c:pt idx="35">
                  <c:v>3.4314</c:v>
                </c:pt>
                <c:pt idx="36">
                  <c:v>3.5293999999999999</c:v>
                </c:pt>
                <c:pt idx="37">
                  <c:v>3.6274999999999999</c:v>
                </c:pt>
                <c:pt idx="38">
                  <c:v>3.7254999999999998</c:v>
                </c:pt>
                <c:pt idx="39">
                  <c:v>3.8235000000000001</c:v>
                </c:pt>
                <c:pt idx="40">
                  <c:v>3.9216000000000002</c:v>
                </c:pt>
                <c:pt idx="41">
                  <c:v>4.0195999999999996</c:v>
                </c:pt>
                <c:pt idx="42">
                  <c:v>4.1175999999999746</c:v>
                </c:pt>
                <c:pt idx="43">
                  <c:v>4.2157</c:v>
                </c:pt>
                <c:pt idx="44">
                  <c:v>4.3136999999999999</c:v>
                </c:pt>
                <c:pt idx="45">
                  <c:v>4.4118000000000004</c:v>
                </c:pt>
                <c:pt idx="46">
                  <c:v>4.5098000000000003</c:v>
                </c:pt>
                <c:pt idx="47">
                  <c:v>4.6077999999999957</c:v>
                </c:pt>
                <c:pt idx="48">
                  <c:v>4.7058999999999997</c:v>
                </c:pt>
                <c:pt idx="49">
                  <c:v>4.8038999999999996</c:v>
                </c:pt>
                <c:pt idx="50">
                  <c:v>4.9020000000000001</c:v>
                </c:pt>
              </c:numCache>
            </c:numRef>
          </c:xVal>
          <c:yVal>
            <c:numRef>
              <c:f>Sheet1!$W$3:$W$53</c:f>
              <c:numCache>
                <c:formatCode>General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0.14199999999999999</c:v>
                </c:pt>
                <c:pt idx="4">
                  <c:v>0.28499999999999998</c:v>
                </c:pt>
                <c:pt idx="5">
                  <c:v>0.28499999999999998</c:v>
                </c:pt>
                <c:pt idx="6">
                  <c:v>0.42699999999999999</c:v>
                </c:pt>
                <c:pt idx="7">
                  <c:v>0.28499999999999998</c:v>
                </c:pt>
                <c:pt idx="8">
                  <c:v>0.42699999999999999</c:v>
                </c:pt>
                <c:pt idx="9">
                  <c:v>0.14199999999999999</c:v>
                </c:pt>
                <c:pt idx="10">
                  <c:v>0.14199999999999999</c:v>
                </c:pt>
                <c:pt idx="11">
                  <c:v>0</c:v>
                </c:pt>
                <c:pt idx="12">
                  <c:v>0</c:v>
                </c:pt>
                <c:pt idx="13">
                  <c:v>0.42699999999999999</c:v>
                </c:pt>
                <c:pt idx="14">
                  <c:v>2.5609999999999999</c:v>
                </c:pt>
                <c:pt idx="15">
                  <c:v>8.2530000000000001</c:v>
                </c:pt>
                <c:pt idx="16">
                  <c:v>15.936</c:v>
                </c:pt>
                <c:pt idx="17">
                  <c:v>20.347000000000001</c:v>
                </c:pt>
                <c:pt idx="18">
                  <c:v>21.484999999999999</c:v>
                </c:pt>
                <c:pt idx="19">
                  <c:v>21.911999999999999</c:v>
                </c:pt>
                <c:pt idx="20">
                  <c:v>21.484999999999999</c:v>
                </c:pt>
                <c:pt idx="21">
                  <c:v>21.201000000000001</c:v>
                </c:pt>
                <c:pt idx="22">
                  <c:v>21.201000000000001</c:v>
                </c:pt>
                <c:pt idx="23">
                  <c:v>21.201000000000001</c:v>
                </c:pt>
                <c:pt idx="24">
                  <c:v>21.059000000000001</c:v>
                </c:pt>
                <c:pt idx="25">
                  <c:v>21.343</c:v>
                </c:pt>
                <c:pt idx="26">
                  <c:v>21.484999999999999</c:v>
                </c:pt>
                <c:pt idx="27">
                  <c:v>21.911999999999999</c:v>
                </c:pt>
                <c:pt idx="28">
                  <c:v>22.196999999999999</c:v>
                </c:pt>
                <c:pt idx="29">
                  <c:v>22.338999999999999</c:v>
                </c:pt>
                <c:pt idx="30">
                  <c:v>22.196999999999999</c:v>
                </c:pt>
                <c:pt idx="31">
                  <c:v>21.484999999999999</c:v>
                </c:pt>
                <c:pt idx="32">
                  <c:v>19.350999999999999</c:v>
                </c:pt>
                <c:pt idx="33">
                  <c:v>14.656000000000001</c:v>
                </c:pt>
                <c:pt idx="34">
                  <c:v>7.968</c:v>
                </c:pt>
                <c:pt idx="35">
                  <c:v>2.7040000000000011</c:v>
                </c:pt>
                <c:pt idx="36">
                  <c:v>0.56899999999999995</c:v>
                </c:pt>
                <c:pt idx="37">
                  <c:v>0.85399999999999998</c:v>
                </c:pt>
                <c:pt idx="38">
                  <c:v>0.996</c:v>
                </c:pt>
                <c:pt idx="39">
                  <c:v>1.2809999999999999</c:v>
                </c:pt>
                <c:pt idx="40">
                  <c:v>0.996</c:v>
                </c:pt>
                <c:pt idx="41">
                  <c:v>0.85399999999999998</c:v>
                </c:pt>
                <c:pt idx="42">
                  <c:v>0.85399999999999998</c:v>
                </c:pt>
                <c:pt idx="43">
                  <c:v>0.85399999999999998</c:v>
                </c:pt>
                <c:pt idx="44">
                  <c:v>0.85399999999999998</c:v>
                </c:pt>
                <c:pt idx="45">
                  <c:v>0.996</c:v>
                </c:pt>
                <c:pt idx="46">
                  <c:v>0.85399999999999998</c:v>
                </c:pt>
                <c:pt idx="47">
                  <c:v>0.85399999999999998</c:v>
                </c:pt>
                <c:pt idx="48">
                  <c:v>0.85399999999999998</c:v>
                </c:pt>
                <c:pt idx="49">
                  <c:v>0.996</c:v>
                </c:pt>
                <c:pt idx="50">
                  <c:v>1.2809999999999999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975-4FF9-912E-4EF3F9B94E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644544"/>
        <c:axId val="121646464"/>
      </c:scatterChart>
      <c:valAx>
        <c:axId val="121644544"/>
        <c:scaling>
          <c:orientation val="minMax"/>
          <c:max val="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x (µm)</a:t>
                </a:r>
              </a:p>
            </c:rich>
          </c:tx>
          <c:layout>
            <c:manualLayout>
              <c:xMode val="edge"/>
              <c:yMode val="edge"/>
              <c:x val="0.500347272554727"/>
              <c:y val="0.8102979998978090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21646464"/>
        <c:crosses val="autoZero"/>
        <c:crossBetween val="midCat"/>
        <c:majorUnit val="1"/>
      </c:valAx>
      <c:valAx>
        <c:axId val="121646464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y</a:t>
                </a:r>
                <a:r>
                  <a:rPr lang="en-US" baseline="0">
                    <a:latin typeface="Arial"/>
                    <a:cs typeface="Arial"/>
                  </a:rPr>
                  <a:t> (nm)</a:t>
                </a:r>
                <a:endParaRPr lang="en-US"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6.1114755329278E-2"/>
              <c:y val="0.258092096672552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2164454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 i="0"/>
      </a:pPr>
      <a:endParaRPr lang="en-US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25803706534877"/>
          <c:y val="5.19129560976717E-2"/>
          <c:w val="0.59829586161657999"/>
          <c:h val="0.63559648236356103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Sheet1!$Y$3:$Y$53</c:f>
              <c:numCache>
                <c:formatCode>General</c:formatCode>
                <c:ptCount val="51"/>
                <c:pt idx="0">
                  <c:v>0</c:v>
                </c:pt>
                <c:pt idx="1">
                  <c:v>9.8000000000000004E-2</c:v>
                </c:pt>
                <c:pt idx="2">
                  <c:v>0.1961</c:v>
                </c:pt>
                <c:pt idx="3">
                  <c:v>0.29409999999999997</c:v>
                </c:pt>
                <c:pt idx="4">
                  <c:v>0.39219999999999999</c:v>
                </c:pt>
                <c:pt idx="5">
                  <c:v>0.49020000000000002</c:v>
                </c:pt>
                <c:pt idx="6">
                  <c:v>0.58819999999999995</c:v>
                </c:pt>
                <c:pt idx="7">
                  <c:v>0.68630000000000002</c:v>
                </c:pt>
                <c:pt idx="8">
                  <c:v>0.7843</c:v>
                </c:pt>
                <c:pt idx="9">
                  <c:v>0.88239999999999996</c:v>
                </c:pt>
                <c:pt idx="10">
                  <c:v>0.98040000000000005</c:v>
                </c:pt>
                <c:pt idx="11">
                  <c:v>1.0784</c:v>
                </c:pt>
                <c:pt idx="12">
                  <c:v>1.1765000000000001</c:v>
                </c:pt>
                <c:pt idx="13">
                  <c:v>1.2745</c:v>
                </c:pt>
                <c:pt idx="14">
                  <c:v>1.3725000000000001</c:v>
                </c:pt>
                <c:pt idx="15">
                  <c:v>1.4705999999999999</c:v>
                </c:pt>
                <c:pt idx="16">
                  <c:v>1.5686</c:v>
                </c:pt>
                <c:pt idx="17">
                  <c:v>1.6667000000000001</c:v>
                </c:pt>
                <c:pt idx="18">
                  <c:v>1.7646999999999999</c:v>
                </c:pt>
                <c:pt idx="19">
                  <c:v>1.8627</c:v>
                </c:pt>
                <c:pt idx="20">
                  <c:v>1.9608000000000001</c:v>
                </c:pt>
                <c:pt idx="21">
                  <c:v>2.0588000000000002</c:v>
                </c:pt>
                <c:pt idx="22">
                  <c:v>2.1568999999999998</c:v>
                </c:pt>
                <c:pt idx="23">
                  <c:v>2.2549000000000001</c:v>
                </c:pt>
                <c:pt idx="24">
                  <c:v>2.352899999999976</c:v>
                </c:pt>
                <c:pt idx="25">
                  <c:v>2.4510000000000001</c:v>
                </c:pt>
                <c:pt idx="26">
                  <c:v>2.5489999999999999</c:v>
                </c:pt>
                <c:pt idx="27">
                  <c:v>2.6471</c:v>
                </c:pt>
                <c:pt idx="28">
                  <c:v>2.7450999999999999</c:v>
                </c:pt>
                <c:pt idx="29">
                  <c:v>2.8431000000000002</c:v>
                </c:pt>
                <c:pt idx="30">
                  <c:v>2.9411999999999998</c:v>
                </c:pt>
                <c:pt idx="31">
                  <c:v>3.0392000000000001</c:v>
                </c:pt>
                <c:pt idx="32">
                  <c:v>3.1373000000000002</c:v>
                </c:pt>
                <c:pt idx="33">
                  <c:v>3.2353000000000001</c:v>
                </c:pt>
                <c:pt idx="34">
                  <c:v>3.3332999999999999</c:v>
                </c:pt>
                <c:pt idx="35">
                  <c:v>3.4314</c:v>
                </c:pt>
                <c:pt idx="36">
                  <c:v>3.5293999999999999</c:v>
                </c:pt>
                <c:pt idx="37">
                  <c:v>3.6274999999999999</c:v>
                </c:pt>
                <c:pt idx="38">
                  <c:v>3.7254999999999998</c:v>
                </c:pt>
                <c:pt idx="39">
                  <c:v>3.8235000000000001</c:v>
                </c:pt>
                <c:pt idx="40">
                  <c:v>3.9216000000000002</c:v>
                </c:pt>
                <c:pt idx="41">
                  <c:v>4.0195999999999996</c:v>
                </c:pt>
                <c:pt idx="42">
                  <c:v>4.1175999999999746</c:v>
                </c:pt>
                <c:pt idx="43">
                  <c:v>4.2157</c:v>
                </c:pt>
                <c:pt idx="44">
                  <c:v>4.3136999999999999</c:v>
                </c:pt>
                <c:pt idx="45">
                  <c:v>4.4118000000000004</c:v>
                </c:pt>
                <c:pt idx="46">
                  <c:v>4.5098000000000003</c:v>
                </c:pt>
                <c:pt idx="47">
                  <c:v>4.6077999999999957</c:v>
                </c:pt>
                <c:pt idx="48">
                  <c:v>4.7058999999999997</c:v>
                </c:pt>
                <c:pt idx="49">
                  <c:v>4.8038999999999996</c:v>
                </c:pt>
                <c:pt idx="50">
                  <c:v>4.9020000000000001</c:v>
                </c:pt>
              </c:numCache>
            </c:numRef>
          </c:xVal>
          <c:yVal>
            <c:numRef>
              <c:f>Sheet1!$AA$3:$AA$53</c:f>
              <c:numCache>
                <c:formatCode>General</c:formatCode>
                <c:ptCount val="51"/>
                <c:pt idx="0">
                  <c:v>0.14499999999999999</c:v>
                </c:pt>
                <c:pt idx="1">
                  <c:v>0.14499999999999999</c:v>
                </c:pt>
                <c:pt idx="2">
                  <c:v>0.14499999999999999</c:v>
                </c:pt>
                <c:pt idx="3">
                  <c:v>0.14499999999999999</c:v>
                </c:pt>
                <c:pt idx="4">
                  <c:v>0.28999999999999998</c:v>
                </c:pt>
                <c:pt idx="5">
                  <c:v>0.28999999999999998</c:v>
                </c:pt>
                <c:pt idx="6">
                  <c:v>0.28999999999999998</c:v>
                </c:pt>
                <c:pt idx="7">
                  <c:v>0.57999999999999996</c:v>
                </c:pt>
                <c:pt idx="8">
                  <c:v>0.72499999999999998</c:v>
                </c:pt>
                <c:pt idx="9">
                  <c:v>1.3049999999999999</c:v>
                </c:pt>
                <c:pt idx="10">
                  <c:v>1.595</c:v>
                </c:pt>
                <c:pt idx="11">
                  <c:v>2.3199999999999998</c:v>
                </c:pt>
                <c:pt idx="12">
                  <c:v>3.77</c:v>
                </c:pt>
                <c:pt idx="13">
                  <c:v>6.2350000000000003</c:v>
                </c:pt>
                <c:pt idx="14">
                  <c:v>8.6999999999999993</c:v>
                </c:pt>
                <c:pt idx="15">
                  <c:v>10.005000000000001</c:v>
                </c:pt>
                <c:pt idx="16">
                  <c:v>10.15</c:v>
                </c:pt>
                <c:pt idx="17">
                  <c:v>10.005000000000001</c:v>
                </c:pt>
                <c:pt idx="18">
                  <c:v>9.1350000000000016</c:v>
                </c:pt>
                <c:pt idx="19">
                  <c:v>7.1050000000000004</c:v>
                </c:pt>
                <c:pt idx="20">
                  <c:v>4.0599999999999996</c:v>
                </c:pt>
                <c:pt idx="21">
                  <c:v>1.595</c:v>
                </c:pt>
                <c:pt idx="22">
                  <c:v>0.57999999999999996</c:v>
                </c:pt>
                <c:pt idx="23">
                  <c:v>0.435</c:v>
                </c:pt>
                <c:pt idx="24">
                  <c:v>0.28999999999999998</c:v>
                </c:pt>
                <c:pt idx="25">
                  <c:v>0.435</c:v>
                </c:pt>
                <c:pt idx="26">
                  <c:v>1.74</c:v>
                </c:pt>
                <c:pt idx="27">
                  <c:v>4.3499999999999996</c:v>
                </c:pt>
                <c:pt idx="28">
                  <c:v>7.3949999999999996</c:v>
                </c:pt>
                <c:pt idx="29">
                  <c:v>8.99</c:v>
                </c:pt>
                <c:pt idx="30">
                  <c:v>9.7149999999999999</c:v>
                </c:pt>
                <c:pt idx="31">
                  <c:v>10.005000000000001</c:v>
                </c:pt>
                <c:pt idx="32">
                  <c:v>10.005000000000001</c:v>
                </c:pt>
                <c:pt idx="33">
                  <c:v>10.005000000000001</c:v>
                </c:pt>
                <c:pt idx="34">
                  <c:v>10.005000000000001</c:v>
                </c:pt>
                <c:pt idx="35">
                  <c:v>9.57</c:v>
                </c:pt>
                <c:pt idx="36">
                  <c:v>9.4250000000000007</c:v>
                </c:pt>
                <c:pt idx="37">
                  <c:v>8.8450000000000006</c:v>
                </c:pt>
                <c:pt idx="38">
                  <c:v>7.54</c:v>
                </c:pt>
                <c:pt idx="39">
                  <c:v>5.3649999999999736</c:v>
                </c:pt>
                <c:pt idx="40">
                  <c:v>3.0449999999999999</c:v>
                </c:pt>
                <c:pt idx="41">
                  <c:v>1.0149999999999999</c:v>
                </c:pt>
                <c:pt idx="42">
                  <c:v>0.28999999999999998</c:v>
                </c:pt>
                <c:pt idx="43">
                  <c:v>0.14499999999999999</c:v>
                </c:pt>
                <c:pt idx="44">
                  <c:v>0</c:v>
                </c:pt>
                <c:pt idx="45">
                  <c:v>0</c:v>
                </c:pt>
                <c:pt idx="46">
                  <c:v>0.14499999999999999</c:v>
                </c:pt>
                <c:pt idx="47">
                  <c:v>0.435</c:v>
                </c:pt>
                <c:pt idx="48">
                  <c:v>0.28999999999999998</c:v>
                </c:pt>
                <c:pt idx="49">
                  <c:v>0.14499999999999999</c:v>
                </c:pt>
                <c:pt idx="5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297-4BB9-B3C4-DC44BB74FB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695616"/>
        <c:axId val="122050048"/>
      </c:scatterChart>
      <c:valAx>
        <c:axId val="121695616"/>
        <c:scaling>
          <c:orientation val="minMax"/>
          <c:max val="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x (µm)</a:t>
                </a:r>
              </a:p>
            </c:rich>
          </c:tx>
          <c:layout>
            <c:manualLayout>
              <c:xMode val="edge"/>
              <c:yMode val="edge"/>
              <c:x val="0.500347272554727"/>
              <c:y val="0.8102979998978090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22050048"/>
        <c:crosses val="autoZero"/>
        <c:crossBetween val="midCat"/>
        <c:majorUnit val="1"/>
      </c:valAx>
      <c:valAx>
        <c:axId val="122050048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y</a:t>
                </a:r>
                <a:r>
                  <a:rPr lang="en-US" baseline="0">
                    <a:latin typeface="Arial"/>
                    <a:cs typeface="Arial"/>
                  </a:rPr>
                  <a:t> (nm)</a:t>
                </a:r>
                <a:endParaRPr lang="en-US"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5.4492590997402203E-2"/>
              <c:y val="0.258092096672552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21695616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 i="0"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140 °C</c:v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1F497D">
                  <a:lumMod val="75000"/>
                </a:srgbClr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marker>
          <c:xVal>
            <c:numRef>
              <c:f>'Temperature 140'!$B$18:$B$147</c:f>
              <c:numCache>
                <c:formatCode>0.0000000000</c:formatCode>
                <c:ptCount val="130"/>
                <c:pt idx="0">
                  <c:v>0.21092</c:v>
                </c:pt>
                <c:pt idx="1">
                  <c:v>0.22342000000000001</c:v>
                </c:pt>
                <c:pt idx="2">
                  <c:v>0.23591999999999999</c:v>
                </c:pt>
                <c:pt idx="3">
                  <c:v>0.24842</c:v>
                </c:pt>
                <c:pt idx="4">
                  <c:v>0.26091999999999999</c:v>
                </c:pt>
                <c:pt idx="5">
                  <c:v>0.27342</c:v>
                </c:pt>
                <c:pt idx="6">
                  <c:v>0.28592000000000001</c:v>
                </c:pt>
                <c:pt idx="7">
                  <c:v>0.29842000000000002</c:v>
                </c:pt>
                <c:pt idx="8">
                  <c:v>0.31092000000000003</c:v>
                </c:pt>
                <c:pt idx="9">
                  <c:v>0.32342000000000004</c:v>
                </c:pt>
                <c:pt idx="10">
                  <c:v>0.33592</c:v>
                </c:pt>
                <c:pt idx="11">
                  <c:v>0.34841999999999995</c:v>
                </c:pt>
                <c:pt idx="12">
                  <c:v>0.36092000000000002</c:v>
                </c:pt>
                <c:pt idx="13">
                  <c:v>0.37341999999999997</c:v>
                </c:pt>
                <c:pt idx="14">
                  <c:v>0.38592000000000004</c:v>
                </c:pt>
                <c:pt idx="15">
                  <c:v>0.39842</c:v>
                </c:pt>
                <c:pt idx="16">
                  <c:v>0.41091999999999995</c:v>
                </c:pt>
                <c:pt idx="17">
                  <c:v>0.42341999999999996</c:v>
                </c:pt>
                <c:pt idx="18">
                  <c:v>0.43591999999999997</c:v>
                </c:pt>
                <c:pt idx="19">
                  <c:v>0.44841999999999999</c:v>
                </c:pt>
                <c:pt idx="20">
                  <c:v>0.46092</c:v>
                </c:pt>
                <c:pt idx="21">
                  <c:v>0.47342000000000001</c:v>
                </c:pt>
                <c:pt idx="22">
                  <c:v>0.48592000000000002</c:v>
                </c:pt>
                <c:pt idx="23">
                  <c:v>0.49841999999999997</c:v>
                </c:pt>
                <c:pt idx="24">
                  <c:v>0.51092000000000004</c:v>
                </c:pt>
                <c:pt idx="25">
                  <c:v>0.52342</c:v>
                </c:pt>
                <c:pt idx="26">
                  <c:v>0.53591999999999995</c:v>
                </c:pt>
                <c:pt idx="27">
                  <c:v>0.54842000000000002</c:v>
                </c:pt>
                <c:pt idx="28">
                  <c:v>0.56092000000000009</c:v>
                </c:pt>
                <c:pt idx="29">
                  <c:v>0.57341999999999993</c:v>
                </c:pt>
                <c:pt idx="30">
                  <c:v>0.58592</c:v>
                </c:pt>
                <c:pt idx="31">
                  <c:v>0.59841999999999995</c:v>
                </c:pt>
                <c:pt idx="32">
                  <c:v>0.61092000000000002</c:v>
                </c:pt>
                <c:pt idx="33">
                  <c:v>0.62341999999999997</c:v>
                </c:pt>
                <c:pt idx="34">
                  <c:v>0.63591999999999993</c:v>
                </c:pt>
                <c:pt idx="35">
                  <c:v>0.64842</c:v>
                </c:pt>
                <c:pt idx="36">
                  <c:v>0.66091999999999995</c:v>
                </c:pt>
                <c:pt idx="37">
                  <c:v>0.67342000000000002</c:v>
                </c:pt>
                <c:pt idx="38">
                  <c:v>0.68591999999999997</c:v>
                </c:pt>
                <c:pt idx="39">
                  <c:v>0.69842000000000004</c:v>
                </c:pt>
                <c:pt idx="40">
                  <c:v>0.71092</c:v>
                </c:pt>
                <c:pt idx="41">
                  <c:v>0.72342000000000006</c:v>
                </c:pt>
                <c:pt idx="42">
                  <c:v>0.73592000000000002</c:v>
                </c:pt>
                <c:pt idx="43">
                  <c:v>0.74842000000000009</c:v>
                </c:pt>
                <c:pt idx="44">
                  <c:v>0.76092000000000004</c:v>
                </c:pt>
                <c:pt idx="45">
                  <c:v>0.77342</c:v>
                </c:pt>
                <c:pt idx="46">
                  <c:v>0.78591999999999995</c:v>
                </c:pt>
                <c:pt idx="47">
                  <c:v>0.79841999999999991</c:v>
                </c:pt>
                <c:pt idx="48">
                  <c:v>0.81091999999999997</c:v>
                </c:pt>
                <c:pt idx="49">
                  <c:v>0.82342000000000004</c:v>
                </c:pt>
                <c:pt idx="50">
                  <c:v>0.83592</c:v>
                </c:pt>
                <c:pt idx="51">
                  <c:v>0.84841999999999995</c:v>
                </c:pt>
                <c:pt idx="52">
                  <c:v>0.86092000000000002</c:v>
                </c:pt>
                <c:pt idx="53">
                  <c:v>0.87342000000000009</c:v>
                </c:pt>
                <c:pt idx="54">
                  <c:v>0.88592000000000004</c:v>
                </c:pt>
                <c:pt idx="55">
                  <c:v>0.89842</c:v>
                </c:pt>
                <c:pt idx="56">
                  <c:v>0.91092000000000006</c:v>
                </c:pt>
                <c:pt idx="57">
                  <c:v>0.92341999999999991</c:v>
                </c:pt>
                <c:pt idx="58">
                  <c:v>0.93591999999999997</c:v>
                </c:pt>
                <c:pt idx="59">
                  <c:v>0.94841999999999993</c:v>
                </c:pt>
                <c:pt idx="60">
                  <c:v>0.96092</c:v>
                </c:pt>
                <c:pt idx="61">
                  <c:v>0.97341999999999995</c:v>
                </c:pt>
                <c:pt idx="62">
                  <c:v>0.98592000000000002</c:v>
                </c:pt>
                <c:pt idx="63">
                  <c:v>0.99841999999999997</c:v>
                </c:pt>
                <c:pt idx="64">
                  <c:v>1.0109999999999999</c:v>
                </c:pt>
                <c:pt idx="65">
                  <c:v>1.0230000000000001</c:v>
                </c:pt>
                <c:pt idx="66">
                  <c:v>1.036</c:v>
                </c:pt>
                <c:pt idx="67">
                  <c:v>1.048</c:v>
                </c:pt>
                <c:pt idx="68">
                  <c:v>1.0609999999999999</c:v>
                </c:pt>
                <c:pt idx="69">
                  <c:v>1.073</c:v>
                </c:pt>
                <c:pt idx="70">
                  <c:v>1.0860000000000001</c:v>
                </c:pt>
                <c:pt idx="71">
                  <c:v>1.0979999999999999</c:v>
                </c:pt>
                <c:pt idx="72">
                  <c:v>1.111</c:v>
                </c:pt>
                <c:pt idx="73">
                  <c:v>1.123</c:v>
                </c:pt>
                <c:pt idx="74">
                  <c:v>1.1360000000000001</c:v>
                </c:pt>
                <c:pt idx="75">
                  <c:v>1.1479999999999999</c:v>
                </c:pt>
                <c:pt idx="76">
                  <c:v>1.161</c:v>
                </c:pt>
                <c:pt idx="77">
                  <c:v>1.173</c:v>
                </c:pt>
                <c:pt idx="78">
                  <c:v>1.1859999999999999</c:v>
                </c:pt>
                <c:pt idx="79">
                  <c:v>1.198</c:v>
                </c:pt>
                <c:pt idx="80">
                  <c:v>1.2110000000000001</c:v>
                </c:pt>
                <c:pt idx="81">
                  <c:v>1.2230000000000001</c:v>
                </c:pt>
                <c:pt idx="82">
                  <c:v>1.236</c:v>
                </c:pt>
                <c:pt idx="83">
                  <c:v>1.248</c:v>
                </c:pt>
                <c:pt idx="84">
                  <c:v>1.2609999999999999</c:v>
                </c:pt>
                <c:pt idx="85">
                  <c:v>1.2729999999999999</c:v>
                </c:pt>
                <c:pt idx="86">
                  <c:v>1.286</c:v>
                </c:pt>
                <c:pt idx="87">
                  <c:v>1.298</c:v>
                </c:pt>
                <c:pt idx="88">
                  <c:v>1.3109999999999999</c:v>
                </c:pt>
                <c:pt idx="89">
                  <c:v>1.323</c:v>
                </c:pt>
                <c:pt idx="90">
                  <c:v>1.3359999999999999</c:v>
                </c:pt>
                <c:pt idx="91">
                  <c:v>1.3480000000000001</c:v>
                </c:pt>
                <c:pt idx="92">
                  <c:v>1.361</c:v>
                </c:pt>
                <c:pt idx="93">
                  <c:v>1.373</c:v>
                </c:pt>
                <c:pt idx="94">
                  <c:v>1.3860000000000001</c:v>
                </c:pt>
                <c:pt idx="95">
                  <c:v>1.3980000000000001</c:v>
                </c:pt>
                <c:pt idx="96">
                  <c:v>1.411</c:v>
                </c:pt>
                <c:pt idx="97">
                  <c:v>1.423</c:v>
                </c:pt>
                <c:pt idx="98">
                  <c:v>1.4359999999999999</c:v>
                </c:pt>
                <c:pt idx="99">
                  <c:v>1.4480000000000002</c:v>
                </c:pt>
                <c:pt idx="100">
                  <c:v>1.4610000000000001</c:v>
                </c:pt>
                <c:pt idx="101">
                  <c:v>1.4729999999999999</c:v>
                </c:pt>
                <c:pt idx="102">
                  <c:v>1.4860000000000002</c:v>
                </c:pt>
                <c:pt idx="103">
                  <c:v>1.4979999999999998</c:v>
                </c:pt>
                <c:pt idx="104">
                  <c:v>1.5110000000000001</c:v>
                </c:pt>
                <c:pt idx="105">
                  <c:v>1.5229999999999999</c:v>
                </c:pt>
                <c:pt idx="106">
                  <c:v>1.5359999999999998</c:v>
                </c:pt>
                <c:pt idx="107">
                  <c:v>1.548</c:v>
                </c:pt>
                <c:pt idx="108">
                  <c:v>1.5609999999999999</c:v>
                </c:pt>
                <c:pt idx="109">
                  <c:v>1.573</c:v>
                </c:pt>
                <c:pt idx="110">
                  <c:v>1.5859999999999999</c:v>
                </c:pt>
                <c:pt idx="111">
                  <c:v>1.5979999999999999</c:v>
                </c:pt>
                <c:pt idx="112">
                  <c:v>1.611</c:v>
                </c:pt>
                <c:pt idx="113">
                  <c:v>1.623</c:v>
                </c:pt>
                <c:pt idx="114">
                  <c:v>1.6359999999999999</c:v>
                </c:pt>
                <c:pt idx="115">
                  <c:v>1.6480000000000001</c:v>
                </c:pt>
                <c:pt idx="116">
                  <c:v>1.661</c:v>
                </c:pt>
                <c:pt idx="117">
                  <c:v>1.673</c:v>
                </c:pt>
                <c:pt idx="118">
                  <c:v>1.6859999999999999</c:v>
                </c:pt>
                <c:pt idx="119">
                  <c:v>1.698</c:v>
                </c:pt>
                <c:pt idx="120">
                  <c:v>1.7110000000000001</c:v>
                </c:pt>
                <c:pt idx="121">
                  <c:v>1.7230000000000001</c:v>
                </c:pt>
                <c:pt idx="122">
                  <c:v>1.736</c:v>
                </c:pt>
                <c:pt idx="123">
                  <c:v>1.7480000000000002</c:v>
                </c:pt>
                <c:pt idx="124">
                  <c:v>1.7610000000000001</c:v>
                </c:pt>
                <c:pt idx="125">
                  <c:v>1.7730000000000001</c:v>
                </c:pt>
                <c:pt idx="126">
                  <c:v>1.786</c:v>
                </c:pt>
                <c:pt idx="127">
                  <c:v>1.7979999999999998</c:v>
                </c:pt>
                <c:pt idx="128">
                  <c:v>1.8110000000000002</c:v>
                </c:pt>
                <c:pt idx="129">
                  <c:v>1.823</c:v>
                </c:pt>
              </c:numCache>
            </c:numRef>
          </c:xVal>
          <c:yVal>
            <c:numRef>
              <c:f>'Temperature 140'!$H$18:$H$147</c:f>
              <c:numCache>
                <c:formatCode>General</c:formatCode>
                <c:ptCount val="130"/>
                <c:pt idx="0">
                  <c:v>13175.89983673313</c:v>
                </c:pt>
                <c:pt idx="1">
                  <c:v>13213.993726508108</c:v>
                </c:pt>
                <c:pt idx="2">
                  <c:v>12777.952570486786</c:v>
                </c:pt>
                <c:pt idx="3">
                  <c:v>14389.619046824091</c:v>
                </c:pt>
                <c:pt idx="4">
                  <c:v>15708.188457416767</c:v>
                </c:pt>
                <c:pt idx="5">
                  <c:v>17780.924008849946</c:v>
                </c:pt>
                <c:pt idx="6">
                  <c:v>21414.611109325197</c:v>
                </c:pt>
                <c:pt idx="7">
                  <c:v>26764.49392149648</c:v>
                </c:pt>
                <c:pt idx="8">
                  <c:v>34558.562610972993</c:v>
                </c:pt>
                <c:pt idx="9">
                  <c:v>46412.909030314135</c:v>
                </c:pt>
                <c:pt idx="10">
                  <c:v>62555.794325819159</c:v>
                </c:pt>
                <c:pt idx="11">
                  <c:v>80495.60327942764</c:v>
                </c:pt>
                <c:pt idx="12">
                  <c:v>93557.018692380094</c:v>
                </c:pt>
                <c:pt idx="13">
                  <c:v>93904.492117049129</c:v>
                </c:pt>
                <c:pt idx="14">
                  <c:v>83228.248096347685</c:v>
                </c:pt>
                <c:pt idx="15">
                  <c:v>65679.732453824108</c:v>
                </c:pt>
                <c:pt idx="16">
                  <c:v>50671.480465853201</c:v>
                </c:pt>
                <c:pt idx="17">
                  <c:v>37937.59701783349</c:v>
                </c:pt>
                <c:pt idx="18">
                  <c:v>29564.749519222118</c:v>
                </c:pt>
                <c:pt idx="19">
                  <c:v>22865.622999753137</c:v>
                </c:pt>
                <c:pt idx="20">
                  <c:v>18411.837262753004</c:v>
                </c:pt>
                <c:pt idx="21">
                  <c:v>15133.442903542866</c:v>
                </c:pt>
                <c:pt idx="22">
                  <c:v>13155.755245985041</c:v>
                </c:pt>
                <c:pt idx="23">
                  <c:v>11109.274380107414</c:v>
                </c:pt>
                <c:pt idx="24">
                  <c:v>9385.9343960590213</c:v>
                </c:pt>
                <c:pt idx="25">
                  <c:v>8238.9433721439036</c:v>
                </c:pt>
                <c:pt idx="26">
                  <c:v>7457.5032435949261</c:v>
                </c:pt>
                <c:pt idx="27">
                  <c:v>6524.8095776398377</c:v>
                </c:pt>
                <c:pt idx="28">
                  <c:v>5794.2107552856487</c:v>
                </c:pt>
                <c:pt idx="29">
                  <c:v>5220.5205738158347</c:v>
                </c:pt>
                <c:pt idx="30">
                  <c:v>4879.9622090618359</c:v>
                </c:pt>
                <c:pt idx="31">
                  <c:v>4528.3360788276332</c:v>
                </c:pt>
                <c:pt idx="32">
                  <c:v>3926.2432767973996</c:v>
                </c:pt>
                <c:pt idx="33">
                  <c:v>3601.2657726932193</c:v>
                </c:pt>
                <c:pt idx="34">
                  <c:v>3425.4284770642589</c:v>
                </c:pt>
                <c:pt idx="35">
                  <c:v>3008.1722435511401</c:v>
                </c:pt>
                <c:pt idx="36">
                  <c:v>2889.7142953602497</c:v>
                </c:pt>
                <c:pt idx="37">
                  <c:v>2829.0036364770067</c:v>
                </c:pt>
                <c:pt idx="38">
                  <c:v>2496.6462085408048</c:v>
                </c:pt>
                <c:pt idx="39">
                  <c:v>2392.1741097537533</c:v>
                </c:pt>
                <c:pt idx="40">
                  <c:v>2046.0841680646201</c:v>
                </c:pt>
                <c:pt idx="41">
                  <c:v>1919.9278702997769</c:v>
                </c:pt>
                <c:pt idx="42">
                  <c:v>1907.38220119434</c:v>
                </c:pt>
                <c:pt idx="43">
                  <c:v>1930.3004942617274</c:v>
                </c:pt>
                <c:pt idx="44">
                  <c:v>1808.5679319441922</c:v>
                </c:pt>
                <c:pt idx="45">
                  <c:v>1558.6756693607906</c:v>
                </c:pt>
                <c:pt idx="46">
                  <c:v>1544.2987417988663</c:v>
                </c:pt>
                <c:pt idx="47">
                  <c:v>1505.9852640605925</c:v>
                </c:pt>
                <c:pt idx="48">
                  <c:v>1466.0835069541001</c:v>
                </c:pt>
                <c:pt idx="49">
                  <c:v>1296.3029060018196</c:v>
                </c:pt>
                <c:pt idx="50">
                  <c:v>1194.406498660594</c:v>
                </c:pt>
                <c:pt idx="51">
                  <c:v>1217.925434362033</c:v>
                </c:pt>
                <c:pt idx="52">
                  <c:v>1144.8426084172236</c:v>
                </c:pt>
                <c:pt idx="53">
                  <c:v>1043.7917865884581</c:v>
                </c:pt>
                <c:pt idx="54">
                  <c:v>974.1455086699093</c:v>
                </c:pt>
                <c:pt idx="55">
                  <c:v>920.78128076754228</c:v>
                </c:pt>
                <c:pt idx="56">
                  <c:v>858.81430019240702</c:v>
                </c:pt>
                <c:pt idx="57">
                  <c:v>904.19176736287545</c:v>
                </c:pt>
                <c:pt idx="58">
                  <c:v>908.75785692729596</c:v>
                </c:pt>
                <c:pt idx="59">
                  <c:v>754.05197287498572</c:v>
                </c:pt>
                <c:pt idx="60">
                  <c:v>742.41040397295933</c:v>
                </c:pt>
                <c:pt idx="61">
                  <c:v>743.1583152294595</c:v>
                </c:pt>
                <c:pt idx="62">
                  <c:v>614.90472187019759</c:v>
                </c:pt>
                <c:pt idx="63">
                  <c:v>724.60093420389921</c:v>
                </c:pt>
                <c:pt idx="64">
                  <c:v>641.18872792011553</c:v>
                </c:pt>
                <c:pt idx="65">
                  <c:v>535.42137253272404</c:v>
                </c:pt>
                <c:pt idx="66">
                  <c:v>526.41000394835055</c:v>
                </c:pt>
                <c:pt idx="67">
                  <c:v>459.60371547998125</c:v>
                </c:pt>
                <c:pt idx="68">
                  <c:v>512.57633767229777</c:v>
                </c:pt>
                <c:pt idx="69">
                  <c:v>529.85872590967278</c:v>
                </c:pt>
                <c:pt idx="70">
                  <c:v>546.19407321606445</c:v>
                </c:pt>
                <c:pt idx="71">
                  <c:v>485.5906147040514</c:v>
                </c:pt>
                <c:pt idx="72">
                  <c:v>503.49004998622559</c:v>
                </c:pt>
                <c:pt idx="73">
                  <c:v>374.87357568043967</c:v>
                </c:pt>
                <c:pt idx="74">
                  <c:v>436.42498380964798</c:v>
                </c:pt>
                <c:pt idx="75">
                  <c:v>357.98982792627862</c:v>
                </c:pt>
                <c:pt idx="76">
                  <c:v>350.97082125064026</c:v>
                </c:pt>
                <c:pt idx="77">
                  <c:v>374.8687394139456</c:v>
                </c:pt>
                <c:pt idx="78">
                  <c:v>365.45472452723288</c:v>
                </c:pt>
                <c:pt idx="79">
                  <c:v>321.60362200571421</c:v>
                </c:pt>
                <c:pt idx="80">
                  <c:v>216.57064594042788</c:v>
                </c:pt>
                <c:pt idx="81">
                  <c:v>313.04041003220186</c:v>
                </c:pt>
                <c:pt idx="82">
                  <c:v>306.58485021574688</c:v>
                </c:pt>
                <c:pt idx="83">
                  <c:v>290.4942211312034</c:v>
                </c:pt>
                <c:pt idx="84">
                  <c:v>219.86227026862809</c:v>
                </c:pt>
                <c:pt idx="85">
                  <c:v>283.95308275500702</c:v>
                </c:pt>
                <c:pt idx="86">
                  <c:v>104.63395344782566</c:v>
                </c:pt>
                <c:pt idx="87">
                  <c:v>265.61471408183866</c:v>
                </c:pt>
                <c:pt idx="88">
                  <c:v>245.87910583784128</c:v>
                </c:pt>
                <c:pt idx="89">
                  <c:v>230.44990076384488</c:v>
                </c:pt>
                <c:pt idx="90">
                  <c:v>186.63312154084076</c:v>
                </c:pt>
                <c:pt idx="91">
                  <c:v>123.92170797636584</c:v>
                </c:pt>
                <c:pt idx="92">
                  <c:v>171.70310368237108</c:v>
                </c:pt>
                <c:pt idx="93">
                  <c:v>152.14704533035319</c:v>
                </c:pt>
                <c:pt idx="94">
                  <c:v>155.99924404138426</c:v>
                </c:pt>
                <c:pt idx="95">
                  <c:v>83.600294365978357</c:v>
                </c:pt>
                <c:pt idx="96">
                  <c:v>155.39920719814108</c:v>
                </c:pt>
                <c:pt idx="97">
                  <c:v>175.40947000912888</c:v>
                </c:pt>
                <c:pt idx="98">
                  <c:v>124.3920921895226</c:v>
                </c:pt>
                <c:pt idx="99">
                  <c:v>114.06445098412928</c:v>
                </c:pt>
                <c:pt idx="100">
                  <c:v>70.674206560497623</c:v>
                </c:pt>
                <c:pt idx="101">
                  <c:v>107.53397206597515</c:v>
                </c:pt>
                <c:pt idx="102">
                  <c:v>115.54643866733011</c:v>
                </c:pt>
                <c:pt idx="103">
                  <c:v>115.02306005936634</c:v>
                </c:pt>
                <c:pt idx="104">
                  <c:v>72.745571628899711</c:v>
                </c:pt>
                <c:pt idx="105">
                  <c:v>60.784668298730367</c:v>
                </c:pt>
                <c:pt idx="106">
                  <c:v>111.56776269796944</c:v>
                </c:pt>
                <c:pt idx="107">
                  <c:v>32.395355016142389</c:v>
                </c:pt>
                <c:pt idx="108">
                  <c:v>85.978067718936813</c:v>
                </c:pt>
                <c:pt idx="109">
                  <c:v>38.966205080919963</c:v>
                </c:pt>
                <c:pt idx="110">
                  <c:v>61.049269198485945</c:v>
                </c:pt>
                <c:pt idx="111">
                  <c:v>45.524959449478956</c:v>
                </c:pt>
                <c:pt idx="112">
                  <c:v>38.080551317240179</c:v>
                </c:pt>
                <c:pt idx="113">
                  <c:v>64.015511250433519</c:v>
                </c:pt>
                <c:pt idx="114">
                  <c:v>34.749161633224389</c:v>
                </c:pt>
                <c:pt idx="115">
                  <c:v>55.469006583072314</c:v>
                </c:pt>
                <c:pt idx="116">
                  <c:v>39.588469526458766</c:v>
                </c:pt>
                <c:pt idx="117">
                  <c:v>66.344823579674767</c:v>
                </c:pt>
                <c:pt idx="118">
                  <c:v>50.095963519235852</c:v>
                </c:pt>
                <c:pt idx="119">
                  <c:v>47.367786050219479</c:v>
                </c:pt>
                <c:pt idx="120">
                  <c:v>34.477985333394031</c:v>
                </c:pt>
                <c:pt idx="121">
                  <c:v>58.592043372738544</c:v>
                </c:pt>
                <c:pt idx="122">
                  <c:v>56.414914171283613</c:v>
                </c:pt>
                <c:pt idx="123">
                  <c:v>31.872582198986265</c:v>
                </c:pt>
                <c:pt idx="124">
                  <c:v>27.452930809646318</c:v>
                </c:pt>
                <c:pt idx="125">
                  <c:v>33.707621818037182</c:v>
                </c:pt>
                <c:pt idx="126">
                  <c:v>41.572516901539302</c:v>
                </c:pt>
                <c:pt idx="127">
                  <c:v>70.329019845179801</c:v>
                </c:pt>
                <c:pt idx="128">
                  <c:v>32.960013456941283</c:v>
                </c:pt>
                <c:pt idx="129">
                  <c:v>-9.9999999747524271E-7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678-4AC3-8AD3-8E32C45D1AB8}"/>
            </c:ext>
          </c:extLst>
        </c:ser>
        <c:ser>
          <c:idx val="1"/>
          <c:order val="2"/>
          <c:tx>
            <c:v>160 °C</c:v>
          </c:tx>
          <c:spPr>
            <a:ln w="28575">
              <a:noFill/>
            </a:ln>
          </c:spPr>
          <c:marker>
            <c:symbol val="square"/>
            <c:size val="3"/>
          </c:marker>
          <c:xVal>
            <c:numRef>
              <c:f>'Temperature 160'!$B$18:$B$147</c:f>
              <c:numCache>
                <c:formatCode>0.0000000000</c:formatCode>
                <c:ptCount val="130"/>
                <c:pt idx="0">
                  <c:v>0.21092</c:v>
                </c:pt>
                <c:pt idx="1">
                  <c:v>0.22342000000000001</c:v>
                </c:pt>
                <c:pt idx="2">
                  <c:v>0.23591999999999999</c:v>
                </c:pt>
                <c:pt idx="3">
                  <c:v>0.24842</c:v>
                </c:pt>
                <c:pt idx="4">
                  <c:v>0.26091999999999999</c:v>
                </c:pt>
                <c:pt idx="5">
                  <c:v>0.27342</c:v>
                </c:pt>
                <c:pt idx="6">
                  <c:v>0.28592000000000001</c:v>
                </c:pt>
                <c:pt idx="7">
                  <c:v>0.29842000000000002</c:v>
                </c:pt>
                <c:pt idx="8">
                  <c:v>0.31092000000000003</c:v>
                </c:pt>
                <c:pt idx="9">
                  <c:v>0.32342000000000004</c:v>
                </c:pt>
                <c:pt idx="10">
                  <c:v>0.33592</c:v>
                </c:pt>
                <c:pt idx="11">
                  <c:v>0.34841999999999995</c:v>
                </c:pt>
                <c:pt idx="12">
                  <c:v>0.36092000000000002</c:v>
                </c:pt>
                <c:pt idx="13">
                  <c:v>0.37341999999999997</c:v>
                </c:pt>
                <c:pt idx="14">
                  <c:v>0.38592000000000004</c:v>
                </c:pt>
                <c:pt idx="15">
                  <c:v>0.39842</c:v>
                </c:pt>
                <c:pt idx="16">
                  <c:v>0.41091999999999995</c:v>
                </c:pt>
                <c:pt idx="17">
                  <c:v>0.42341999999999996</c:v>
                </c:pt>
                <c:pt idx="18">
                  <c:v>0.43591999999999997</c:v>
                </c:pt>
                <c:pt idx="19">
                  <c:v>0.44841999999999999</c:v>
                </c:pt>
                <c:pt idx="20">
                  <c:v>0.46092</c:v>
                </c:pt>
                <c:pt idx="21">
                  <c:v>0.47342000000000001</c:v>
                </c:pt>
                <c:pt idx="22">
                  <c:v>0.48592000000000002</c:v>
                </c:pt>
                <c:pt idx="23">
                  <c:v>0.49841999999999997</c:v>
                </c:pt>
                <c:pt idx="24">
                  <c:v>0.51092000000000004</c:v>
                </c:pt>
                <c:pt idx="25">
                  <c:v>0.52342</c:v>
                </c:pt>
                <c:pt idx="26">
                  <c:v>0.53591999999999995</c:v>
                </c:pt>
                <c:pt idx="27">
                  <c:v>0.54842000000000002</c:v>
                </c:pt>
                <c:pt idx="28">
                  <c:v>0.56092000000000009</c:v>
                </c:pt>
                <c:pt idx="29">
                  <c:v>0.57341999999999993</c:v>
                </c:pt>
                <c:pt idx="30">
                  <c:v>0.58592</c:v>
                </c:pt>
                <c:pt idx="31">
                  <c:v>0.59841999999999995</c:v>
                </c:pt>
                <c:pt idx="32">
                  <c:v>0.61092000000000002</c:v>
                </c:pt>
                <c:pt idx="33">
                  <c:v>0.62341999999999997</c:v>
                </c:pt>
                <c:pt idx="34">
                  <c:v>0.63591999999999993</c:v>
                </c:pt>
                <c:pt idx="35">
                  <c:v>0.64842</c:v>
                </c:pt>
                <c:pt idx="36">
                  <c:v>0.66091999999999995</c:v>
                </c:pt>
                <c:pt idx="37">
                  <c:v>0.67342000000000002</c:v>
                </c:pt>
                <c:pt idx="38">
                  <c:v>0.68591999999999997</c:v>
                </c:pt>
                <c:pt idx="39">
                  <c:v>0.69842000000000004</c:v>
                </c:pt>
                <c:pt idx="40">
                  <c:v>0.71092</c:v>
                </c:pt>
                <c:pt idx="41">
                  <c:v>0.72342000000000006</c:v>
                </c:pt>
                <c:pt idx="42">
                  <c:v>0.73592000000000002</c:v>
                </c:pt>
                <c:pt idx="43">
                  <c:v>0.74842000000000009</c:v>
                </c:pt>
                <c:pt idx="44">
                  <c:v>0.76092000000000004</c:v>
                </c:pt>
                <c:pt idx="45">
                  <c:v>0.77342</c:v>
                </c:pt>
                <c:pt idx="46">
                  <c:v>0.78591999999999995</c:v>
                </c:pt>
                <c:pt idx="47">
                  <c:v>0.79841999999999991</c:v>
                </c:pt>
                <c:pt idx="48">
                  <c:v>0.81091999999999997</c:v>
                </c:pt>
                <c:pt idx="49">
                  <c:v>0.82342000000000004</c:v>
                </c:pt>
                <c:pt idx="50">
                  <c:v>0.83592</c:v>
                </c:pt>
                <c:pt idx="51">
                  <c:v>0.84841999999999995</c:v>
                </c:pt>
                <c:pt idx="52">
                  <c:v>0.86092000000000002</c:v>
                </c:pt>
                <c:pt idx="53">
                  <c:v>0.87342000000000009</c:v>
                </c:pt>
                <c:pt idx="54">
                  <c:v>0.88592000000000004</c:v>
                </c:pt>
                <c:pt idx="55">
                  <c:v>0.89842</c:v>
                </c:pt>
                <c:pt idx="56">
                  <c:v>0.91092000000000006</c:v>
                </c:pt>
                <c:pt idx="57">
                  <c:v>0.92341999999999991</c:v>
                </c:pt>
                <c:pt idx="58">
                  <c:v>0.93591999999999997</c:v>
                </c:pt>
                <c:pt idx="59">
                  <c:v>0.94841999999999993</c:v>
                </c:pt>
                <c:pt idx="60">
                  <c:v>0.96092</c:v>
                </c:pt>
                <c:pt idx="61">
                  <c:v>0.97341999999999995</c:v>
                </c:pt>
                <c:pt idx="62">
                  <c:v>0.98592000000000002</c:v>
                </c:pt>
                <c:pt idx="63">
                  <c:v>0.99841999999999997</c:v>
                </c:pt>
                <c:pt idx="64">
                  <c:v>1.0109999999999999</c:v>
                </c:pt>
                <c:pt idx="65">
                  <c:v>1.0230000000000001</c:v>
                </c:pt>
                <c:pt idx="66">
                  <c:v>1.036</c:v>
                </c:pt>
                <c:pt idx="67">
                  <c:v>1.048</c:v>
                </c:pt>
                <c:pt idx="68">
                  <c:v>1.0609999999999999</c:v>
                </c:pt>
                <c:pt idx="69">
                  <c:v>1.073</c:v>
                </c:pt>
                <c:pt idx="70">
                  <c:v>1.0860000000000001</c:v>
                </c:pt>
                <c:pt idx="71">
                  <c:v>1.0979999999999999</c:v>
                </c:pt>
                <c:pt idx="72">
                  <c:v>1.111</c:v>
                </c:pt>
                <c:pt idx="73">
                  <c:v>1.123</c:v>
                </c:pt>
                <c:pt idx="74">
                  <c:v>1.1360000000000001</c:v>
                </c:pt>
                <c:pt idx="75">
                  <c:v>1.1479999999999999</c:v>
                </c:pt>
                <c:pt idx="76">
                  <c:v>1.161</c:v>
                </c:pt>
                <c:pt idx="77">
                  <c:v>1.173</c:v>
                </c:pt>
                <c:pt idx="78">
                  <c:v>1.1859999999999999</c:v>
                </c:pt>
                <c:pt idx="79">
                  <c:v>1.198</c:v>
                </c:pt>
                <c:pt idx="80">
                  <c:v>1.2110000000000001</c:v>
                </c:pt>
                <c:pt idx="81">
                  <c:v>1.2230000000000001</c:v>
                </c:pt>
                <c:pt idx="82">
                  <c:v>1.236</c:v>
                </c:pt>
                <c:pt idx="83">
                  <c:v>1.248</c:v>
                </c:pt>
                <c:pt idx="84">
                  <c:v>1.2609999999999999</c:v>
                </c:pt>
                <c:pt idx="85">
                  <c:v>1.2729999999999999</c:v>
                </c:pt>
                <c:pt idx="86">
                  <c:v>1.286</c:v>
                </c:pt>
                <c:pt idx="87">
                  <c:v>1.298</c:v>
                </c:pt>
                <c:pt idx="88">
                  <c:v>1.3109999999999999</c:v>
                </c:pt>
                <c:pt idx="89">
                  <c:v>1.323</c:v>
                </c:pt>
                <c:pt idx="90">
                  <c:v>1.3359999999999999</c:v>
                </c:pt>
                <c:pt idx="91">
                  <c:v>1.3480000000000001</c:v>
                </c:pt>
                <c:pt idx="92">
                  <c:v>1.361</c:v>
                </c:pt>
                <c:pt idx="93">
                  <c:v>1.373</c:v>
                </c:pt>
                <c:pt idx="94">
                  <c:v>1.3860000000000001</c:v>
                </c:pt>
                <c:pt idx="95">
                  <c:v>1.3980000000000001</c:v>
                </c:pt>
                <c:pt idx="96">
                  <c:v>1.411</c:v>
                </c:pt>
                <c:pt idx="97">
                  <c:v>1.423</c:v>
                </c:pt>
                <c:pt idx="98">
                  <c:v>1.4359999999999999</c:v>
                </c:pt>
                <c:pt idx="99">
                  <c:v>1.4480000000000002</c:v>
                </c:pt>
                <c:pt idx="100">
                  <c:v>1.4610000000000001</c:v>
                </c:pt>
                <c:pt idx="101">
                  <c:v>1.4729999999999999</c:v>
                </c:pt>
                <c:pt idx="102">
                  <c:v>1.4860000000000002</c:v>
                </c:pt>
                <c:pt idx="103">
                  <c:v>1.4979999999999998</c:v>
                </c:pt>
                <c:pt idx="104">
                  <c:v>1.5110000000000001</c:v>
                </c:pt>
                <c:pt idx="105">
                  <c:v>1.5229999999999999</c:v>
                </c:pt>
                <c:pt idx="106">
                  <c:v>1.5359999999999998</c:v>
                </c:pt>
                <c:pt idx="107">
                  <c:v>1.548</c:v>
                </c:pt>
                <c:pt idx="108">
                  <c:v>1.5609999999999999</c:v>
                </c:pt>
                <c:pt idx="109">
                  <c:v>1.573</c:v>
                </c:pt>
                <c:pt idx="110">
                  <c:v>1.5859999999999999</c:v>
                </c:pt>
                <c:pt idx="111">
                  <c:v>1.5979999999999999</c:v>
                </c:pt>
                <c:pt idx="112">
                  <c:v>1.611</c:v>
                </c:pt>
                <c:pt idx="113">
                  <c:v>1.623</c:v>
                </c:pt>
                <c:pt idx="114">
                  <c:v>1.6359999999999999</c:v>
                </c:pt>
                <c:pt idx="115">
                  <c:v>1.6480000000000001</c:v>
                </c:pt>
                <c:pt idx="116">
                  <c:v>1.661</c:v>
                </c:pt>
                <c:pt idx="117">
                  <c:v>1.673</c:v>
                </c:pt>
                <c:pt idx="118">
                  <c:v>1.6859999999999999</c:v>
                </c:pt>
                <c:pt idx="119">
                  <c:v>1.698</c:v>
                </c:pt>
                <c:pt idx="120">
                  <c:v>1.7110000000000001</c:v>
                </c:pt>
                <c:pt idx="121">
                  <c:v>1.7230000000000001</c:v>
                </c:pt>
                <c:pt idx="122">
                  <c:v>1.736</c:v>
                </c:pt>
                <c:pt idx="123">
                  <c:v>1.7480000000000002</c:v>
                </c:pt>
                <c:pt idx="124">
                  <c:v>1.7610000000000001</c:v>
                </c:pt>
                <c:pt idx="125">
                  <c:v>1.7730000000000001</c:v>
                </c:pt>
                <c:pt idx="126">
                  <c:v>1.786</c:v>
                </c:pt>
                <c:pt idx="127">
                  <c:v>1.7979999999999998</c:v>
                </c:pt>
                <c:pt idx="128">
                  <c:v>1.8110000000000002</c:v>
                </c:pt>
                <c:pt idx="129">
                  <c:v>1.823</c:v>
                </c:pt>
              </c:numCache>
            </c:numRef>
          </c:xVal>
          <c:yVal>
            <c:numRef>
              <c:f>'Temperature 160'!$H$18:$H$147</c:f>
              <c:numCache>
                <c:formatCode>General</c:formatCode>
                <c:ptCount val="130"/>
                <c:pt idx="0">
                  <c:v>11557.630127612127</c:v>
                </c:pt>
                <c:pt idx="1">
                  <c:v>11377.299006981362</c:v>
                </c:pt>
                <c:pt idx="2">
                  <c:v>11250.733276059074</c:v>
                </c:pt>
                <c:pt idx="3">
                  <c:v>12162.633565672799</c:v>
                </c:pt>
                <c:pt idx="4">
                  <c:v>13368.601143999811</c:v>
                </c:pt>
                <c:pt idx="5">
                  <c:v>15130.547240156386</c:v>
                </c:pt>
                <c:pt idx="6">
                  <c:v>16932.244080820339</c:v>
                </c:pt>
                <c:pt idx="7">
                  <c:v>21610.28240110441</c:v>
                </c:pt>
                <c:pt idx="8">
                  <c:v>27303.977760251873</c:v>
                </c:pt>
                <c:pt idx="9">
                  <c:v>35165.654903036986</c:v>
                </c:pt>
                <c:pt idx="10">
                  <c:v>45968.911470220301</c:v>
                </c:pt>
                <c:pt idx="11">
                  <c:v>57478.68838123056</c:v>
                </c:pt>
                <c:pt idx="12">
                  <c:v>67489.342099873305</c:v>
                </c:pt>
                <c:pt idx="13">
                  <c:v>69543.140416182156</c:v>
                </c:pt>
                <c:pt idx="14">
                  <c:v>64504.85753914588</c:v>
                </c:pt>
                <c:pt idx="15">
                  <c:v>54310.598448663251</c:v>
                </c:pt>
                <c:pt idx="16">
                  <c:v>42622.590917469868</c:v>
                </c:pt>
                <c:pt idx="17">
                  <c:v>33089.759695591536</c:v>
                </c:pt>
                <c:pt idx="18">
                  <c:v>25415.366999337064</c:v>
                </c:pt>
                <c:pt idx="19">
                  <c:v>20790.458001024832</c:v>
                </c:pt>
                <c:pt idx="20">
                  <c:v>16601.308088517904</c:v>
                </c:pt>
                <c:pt idx="21">
                  <c:v>13937.876968531193</c:v>
                </c:pt>
                <c:pt idx="22">
                  <c:v>11495.815749702728</c:v>
                </c:pt>
                <c:pt idx="23">
                  <c:v>9714.8567221459743</c:v>
                </c:pt>
                <c:pt idx="24">
                  <c:v>8635.7702357954968</c:v>
                </c:pt>
                <c:pt idx="25">
                  <c:v>7563.1078336688952</c:v>
                </c:pt>
                <c:pt idx="26">
                  <c:v>6677.6178233853934</c:v>
                </c:pt>
                <c:pt idx="27">
                  <c:v>5764.693338213945</c:v>
                </c:pt>
                <c:pt idx="28">
                  <c:v>5028.4430646613491</c:v>
                </c:pt>
                <c:pt idx="29">
                  <c:v>4646.2789394127776</c:v>
                </c:pt>
                <c:pt idx="30">
                  <c:v>4203.9028935454571</c:v>
                </c:pt>
                <c:pt idx="31">
                  <c:v>3872.417886618317</c:v>
                </c:pt>
                <c:pt idx="32">
                  <c:v>3584.2533179394763</c:v>
                </c:pt>
                <c:pt idx="33">
                  <c:v>3195.7015042894645</c:v>
                </c:pt>
                <c:pt idx="34">
                  <c:v>2979.201203476357</c:v>
                </c:pt>
                <c:pt idx="35">
                  <c:v>2826.489306401073</c:v>
                </c:pt>
                <c:pt idx="36">
                  <c:v>2604.2736766352577</c:v>
                </c:pt>
                <c:pt idx="37">
                  <c:v>2527.8837646214865</c:v>
                </c:pt>
                <c:pt idx="38">
                  <c:v>2120.8892868164221</c:v>
                </c:pt>
                <c:pt idx="39">
                  <c:v>2044.2024258738597</c:v>
                </c:pt>
                <c:pt idx="40">
                  <c:v>2006.0963371086523</c:v>
                </c:pt>
                <c:pt idx="41">
                  <c:v>1732.976553696983</c:v>
                </c:pt>
                <c:pt idx="42">
                  <c:v>1745.7270680525157</c:v>
                </c:pt>
                <c:pt idx="43">
                  <c:v>1560.0416680098242</c:v>
                </c:pt>
                <c:pt idx="44">
                  <c:v>1466.5246474607793</c:v>
                </c:pt>
                <c:pt idx="45">
                  <c:v>1510.9690701124628</c:v>
                </c:pt>
                <c:pt idx="46">
                  <c:v>1493.2634547584398</c:v>
                </c:pt>
                <c:pt idx="47">
                  <c:v>1322.4769508076104</c:v>
                </c:pt>
                <c:pt idx="48">
                  <c:v>1190.3860119535448</c:v>
                </c:pt>
                <c:pt idx="49">
                  <c:v>1179.5529888737765</c:v>
                </c:pt>
                <c:pt idx="50">
                  <c:v>1205.8144952231087</c:v>
                </c:pt>
                <c:pt idx="51">
                  <c:v>1065.1824363487849</c:v>
                </c:pt>
                <c:pt idx="52">
                  <c:v>934.36087170531437</c:v>
                </c:pt>
                <c:pt idx="53">
                  <c:v>908.63013645974843</c:v>
                </c:pt>
                <c:pt idx="54">
                  <c:v>957.89854190966298</c:v>
                </c:pt>
                <c:pt idx="55">
                  <c:v>940.25374995151219</c:v>
                </c:pt>
                <c:pt idx="56">
                  <c:v>819.89621686628811</c:v>
                </c:pt>
                <c:pt idx="57">
                  <c:v>847.54469307166755</c:v>
                </c:pt>
                <c:pt idx="58">
                  <c:v>785.60965511959353</c:v>
                </c:pt>
                <c:pt idx="59">
                  <c:v>726.70799055408543</c:v>
                </c:pt>
                <c:pt idx="60">
                  <c:v>623.11649158532668</c:v>
                </c:pt>
                <c:pt idx="61">
                  <c:v>706.66983998195496</c:v>
                </c:pt>
                <c:pt idx="62">
                  <c:v>592.490979369044</c:v>
                </c:pt>
                <c:pt idx="63">
                  <c:v>577.53767887972981</c:v>
                </c:pt>
                <c:pt idx="64">
                  <c:v>552.3614577533956</c:v>
                </c:pt>
                <c:pt idx="65">
                  <c:v>512.98549540949625</c:v>
                </c:pt>
                <c:pt idx="66">
                  <c:v>508.1591447591361</c:v>
                </c:pt>
                <c:pt idx="67">
                  <c:v>478.78325039009133</c:v>
                </c:pt>
                <c:pt idx="68">
                  <c:v>436.91110476181052</c:v>
                </c:pt>
                <c:pt idx="69">
                  <c:v>436.19624467044764</c:v>
                </c:pt>
                <c:pt idx="70">
                  <c:v>455.19099059842279</c:v>
                </c:pt>
                <c:pt idx="71">
                  <c:v>434.83114934583682</c:v>
                </c:pt>
                <c:pt idx="72">
                  <c:v>405.02787240570797</c:v>
                </c:pt>
                <c:pt idx="73">
                  <c:v>368.60807027747001</c:v>
                </c:pt>
                <c:pt idx="74">
                  <c:v>374.78817635989662</c:v>
                </c:pt>
                <c:pt idx="75">
                  <c:v>326.39429241550829</c:v>
                </c:pt>
                <c:pt idx="76">
                  <c:v>342.72484166830714</c:v>
                </c:pt>
                <c:pt idx="77">
                  <c:v>361.44874953508543</c:v>
                </c:pt>
                <c:pt idx="78">
                  <c:v>380.68367214227214</c:v>
                </c:pt>
                <c:pt idx="79">
                  <c:v>277.86143766232817</c:v>
                </c:pt>
                <c:pt idx="80">
                  <c:v>315.84806229805167</c:v>
                </c:pt>
                <c:pt idx="81">
                  <c:v>268.85111898632374</c:v>
                </c:pt>
                <c:pt idx="82">
                  <c:v>237.18500485193135</c:v>
                </c:pt>
                <c:pt idx="83">
                  <c:v>306.20744994202323</c:v>
                </c:pt>
                <c:pt idx="84">
                  <c:v>243.43042035043777</c:v>
                </c:pt>
                <c:pt idx="85">
                  <c:v>197.06308616076706</c:v>
                </c:pt>
                <c:pt idx="86">
                  <c:v>157.87694724491757</c:v>
                </c:pt>
                <c:pt idx="87">
                  <c:v>175.76671608071865</c:v>
                </c:pt>
                <c:pt idx="88">
                  <c:v>233.00296980449843</c:v>
                </c:pt>
                <c:pt idx="89">
                  <c:v>213.45420912538862</c:v>
                </c:pt>
                <c:pt idx="90">
                  <c:v>196.19903479995185</c:v>
                </c:pt>
                <c:pt idx="91">
                  <c:v>166.62097837411545</c:v>
                </c:pt>
                <c:pt idx="92">
                  <c:v>176.0860389090459</c:v>
                </c:pt>
                <c:pt idx="93">
                  <c:v>99.795649471532897</c:v>
                </c:pt>
                <c:pt idx="94">
                  <c:v>151.43223690984667</c:v>
                </c:pt>
                <c:pt idx="95">
                  <c:v>146.06751223123695</c:v>
                </c:pt>
                <c:pt idx="96">
                  <c:v>190.61719189963139</c:v>
                </c:pt>
                <c:pt idx="97">
                  <c:v>153.12189013514023</c:v>
                </c:pt>
                <c:pt idx="98">
                  <c:v>153.34854425954643</c:v>
                </c:pt>
                <c:pt idx="99">
                  <c:v>124.01970104751922</c:v>
                </c:pt>
                <c:pt idx="100">
                  <c:v>108.0918571083223</c:v>
                </c:pt>
                <c:pt idx="101">
                  <c:v>132.62189414769864</c:v>
                </c:pt>
                <c:pt idx="102">
                  <c:v>87.187971881214139</c:v>
                </c:pt>
                <c:pt idx="103">
                  <c:v>131.31475499873261</c:v>
                </c:pt>
                <c:pt idx="104">
                  <c:v>110.44981863605949</c:v>
                </c:pt>
                <c:pt idx="105">
                  <c:v>97.988215410918201</c:v>
                </c:pt>
                <c:pt idx="106">
                  <c:v>97.893678222966628</c:v>
                </c:pt>
                <c:pt idx="107">
                  <c:v>74.586213921217336</c:v>
                </c:pt>
                <c:pt idx="108">
                  <c:v>57.284922680778323</c:v>
                </c:pt>
                <c:pt idx="109">
                  <c:v>86.507574634078992</c:v>
                </c:pt>
                <c:pt idx="110">
                  <c:v>56.575297661771174</c:v>
                </c:pt>
                <c:pt idx="111">
                  <c:v>64.268506412197553</c:v>
                </c:pt>
                <c:pt idx="112">
                  <c:v>34.714442685877316</c:v>
                </c:pt>
                <c:pt idx="113">
                  <c:v>28.772894482681181</c:v>
                </c:pt>
                <c:pt idx="114">
                  <c:v>58.638178744746369</c:v>
                </c:pt>
                <c:pt idx="115">
                  <c:v>41.5675927750043</c:v>
                </c:pt>
                <c:pt idx="116">
                  <c:v>31.72930438239257</c:v>
                </c:pt>
                <c:pt idx="117">
                  <c:v>34.270670339760613</c:v>
                </c:pt>
                <c:pt idx="118">
                  <c:v>21.85206712534557</c:v>
                </c:pt>
                <c:pt idx="119">
                  <c:v>40.743923888737527</c:v>
                </c:pt>
                <c:pt idx="120">
                  <c:v>20.036031404050505</c:v>
                </c:pt>
                <c:pt idx="121">
                  <c:v>62.3555656508222</c:v>
                </c:pt>
                <c:pt idx="122">
                  <c:v>52.429843626644583</c:v>
                </c:pt>
                <c:pt idx="123">
                  <c:v>-9.9999999747524271E-7</c:v>
                </c:pt>
                <c:pt idx="124">
                  <c:v>43.842171817467033</c:v>
                </c:pt>
                <c:pt idx="125">
                  <c:v>23.954396440854111</c:v>
                </c:pt>
                <c:pt idx="126">
                  <c:v>49.952168285375137</c:v>
                </c:pt>
                <c:pt idx="127">
                  <c:v>30.399606144023778</c:v>
                </c:pt>
                <c:pt idx="128">
                  <c:v>63.668189556192942</c:v>
                </c:pt>
                <c:pt idx="129">
                  <c:v>51.134358548453633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678-4AC3-8AD3-8E32C45D1AB8}"/>
            </c:ext>
          </c:extLst>
        </c:ser>
        <c:ser>
          <c:idx val="2"/>
          <c:order val="4"/>
          <c:tx>
            <c:v>180 °C</c:v>
          </c:tx>
          <c:spPr>
            <a:ln w="28575">
              <a:noFill/>
            </a:ln>
          </c:spPr>
          <c:marker>
            <c:symbol val="triangle"/>
            <c:size val="4"/>
          </c:marker>
          <c:xVal>
            <c:numRef>
              <c:f>'Temperature 180'!$B$18:$B$147</c:f>
              <c:numCache>
                <c:formatCode>0.0000000000</c:formatCode>
                <c:ptCount val="130"/>
                <c:pt idx="0">
                  <c:v>0.21092</c:v>
                </c:pt>
                <c:pt idx="1">
                  <c:v>0.22342000000000001</c:v>
                </c:pt>
                <c:pt idx="2">
                  <c:v>0.23591999999999999</c:v>
                </c:pt>
                <c:pt idx="3">
                  <c:v>0.24842</c:v>
                </c:pt>
                <c:pt idx="4">
                  <c:v>0.26091999999999999</c:v>
                </c:pt>
                <c:pt idx="5">
                  <c:v>0.27342</c:v>
                </c:pt>
                <c:pt idx="6">
                  <c:v>0.28592000000000001</c:v>
                </c:pt>
                <c:pt idx="7">
                  <c:v>0.29842000000000002</c:v>
                </c:pt>
                <c:pt idx="8">
                  <c:v>0.31092000000000003</c:v>
                </c:pt>
                <c:pt idx="9">
                  <c:v>0.32342000000000004</c:v>
                </c:pt>
                <c:pt idx="10">
                  <c:v>0.33592</c:v>
                </c:pt>
                <c:pt idx="11">
                  <c:v>0.34841999999999995</c:v>
                </c:pt>
                <c:pt idx="12">
                  <c:v>0.36092000000000002</c:v>
                </c:pt>
                <c:pt idx="13">
                  <c:v>0.37341999999999997</c:v>
                </c:pt>
                <c:pt idx="14">
                  <c:v>0.38592000000000004</c:v>
                </c:pt>
                <c:pt idx="15">
                  <c:v>0.39842</c:v>
                </c:pt>
                <c:pt idx="16">
                  <c:v>0.41091999999999995</c:v>
                </c:pt>
                <c:pt idx="17">
                  <c:v>0.42341999999999996</c:v>
                </c:pt>
                <c:pt idx="18">
                  <c:v>0.43591999999999997</c:v>
                </c:pt>
                <c:pt idx="19">
                  <c:v>0.44841999999999999</c:v>
                </c:pt>
                <c:pt idx="20">
                  <c:v>0.46092</c:v>
                </c:pt>
                <c:pt idx="21">
                  <c:v>0.47342000000000001</c:v>
                </c:pt>
                <c:pt idx="22">
                  <c:v>0.48592000000000002</c:v>
                </c:pt>
                <c:pt idx="23">
                  <c:v>0.49841999999999997</c:v>
                </c:pt>
                <c:pt idx="24">
                  <c:v>0.51092000000000004</c:v>
                </c:pt>
                <c:pt idx="25">
                  <c:v>0.52342</c:v>
                </c:pt>
                <c:pt idx="26">
                  <c:v>0.53591999999999995</c:v>
                </c:pt>
                <c:pt idx="27">
                  <c:v>0.54842000000000002</c:v>
                </c:pt>
                <c:pt idx="28">
                  <c:v>0.56092000000000009</c:v>
                </c:pt>
                <c:pt idx="29">
                  <c:v>0.57341999999999993</c:v>
                </c:pt>
                <c:pt idx="30">
                  <c:v>0.58592</c:v>
                </c:pt>
                <c:pt idx="31">
                  <c:v>0.59841999999999995</c:v>
                </c:pt>
                <c:pt idx="32">
                  <c:v>0.61092000000000002</c:v>
                </c:pt>
                <c:pt idx="33">
                  <c:v>0.62341999999999997</c:v>
                </c:pt>
                <c:pt idx="34">
                  <c:v>0.63591999999999993</c:v>
                </c:pt>
                <c:pt idx="35">
                  <c:v>0.64842</c:v>
                </c:pt>
                <c:pt idx="36">
                  <c:v>0.66091999999999995</c:v>
                </c:pt>
                <c:pt idx="37">
                  <c:v>0.67342000000000002</c:v>
                </c:pt>
                <c:pt idx="38">
                  <c:v>0.68591999999999997</c:v>
                </c:pt>
                <c:pt idx="39">
                  <c:v>0.69842000000000004</c:v>
                </c:pt>
                <c:pt idx="40">
                  <c:v>0.71092</c:v>
                </c:pt>
                <c:pt idx="41">
                  <c:v>0.72342000000000006</c:v>
                </c:pt>
                <c:pt idx="42">
                  <c:v>0.73592000000000002</c:v>
                </c:pt>
                <c:pt idx="43">
                  <c:v>0.74842000000000009</c:v>
                </c:pt>
                <c:pt idx="44">
                  <c:v>0.76092000000000004</c:v>
                </c:pt>
                <c:pt idx="45">
                  <c:v>0.77342</c:v>
                </c:pt>
                <c:pt idx="46">
                  <c:v>0.78591999999999995</c:v>
                </c:pt>
                <c:pt idx="47">
                  <c:v>0.79841999999999991</c:v>
                </c:pt>
                <c:pt idx="48">
                  <c:v>0.81091999999999997</c:v>
                </c:pt>
                <c:pt idx="49">
                  <c:v>0.82342000000000004</c:v>
                </c:pt>
                <c:pt idx="50">
                  <c:v>0.83592</c:v>
                </c:pt>
                <c:pt idx="51">
                  <c:v>0.84841999999999995</c:v>
                </c:pt>
                <c:pt idx="52">
                  <c:v>0.86092000000000002</c:v>
                </c:pt>
                <c:pt idx="53">
                  <c:v>0.87342000000000009</c:v>
                </c:pt>
                <c:pt idx="54">
                  <c:v>0.88592000000000004</c:v>
                </c:pt>
                <c:pt idx="55">
                  <c:v>0.89842</c:v>
                </c:pt>
                <c:pt idx="56">
                  <c:v>0.91092000000000006</c:v>
                </c:pt>
                <c:pt idx="57">
                  <c:v>0.92341999999999991</c:v>
                </c:pt>
                <c:pt idx="58">
                  <c:v>0.93591999999999997</c:v>
                </c:pt>
                <c:pt idx="59">
                  <c:v>0.94841999999999993</c:v>
                </c:pt>
                <c:pt idx="60">
                  <c:v>0.96092</c:v>
                </c:pt>
                <c:pt idx="61">
                  <c:v>0.97341999999999995</c:v>
                </c:pt>
                <c:pt idx="62">
                  <c:v>0.98592000000000002</c:v>
                </c:pt>
                <c:pt idx="63">
                  <c:v>0.99841999999999997</c:v>
                </c:pt>
                <c:pt idx="64">
                  <c:v>1.0109999999999999</c:v>
                </c:pt>
                <c:pt idx="65">
                  <c:v>1.0230000000000001</c:v>
                </c:pt>
                <c:pt idx="66">
                  <c:v>1.036</c:v>
                </c:pt>
                <c:pt idx="67">
                  <c:v>1.048</c:v>
                </c:pt>
                <c:pt idx="68">
                  <c:v>1.0609999999999999</c:v>
                </c:pt>
                <c:pt idx="69">
                  <c:v>1.073</c:v>
                </c:pt>
                <c:pt idx="70">
                  <c:v>1.0860000000000001</c:v>
                </c:pt>
                <c:pt idx="71">
                  <c:v>1.0979999999999999</c:v>
                </c:pt>
                <c:pt idx="72">
                  <c:v>1.111</c:v>
                </c:pt>
                <c:pt idx="73">
                  <c:v>1.123</c:v>
                </c:pt>
                <c:pt idx="74">
                  <c:v>1.1360000000000001</c:v>
                </c:pt>
                <c:pt idx="75">
                  <c:v>1.1479999999999999</c:v>
                </c:pt>
                <c:pt idx="76">
                  <c:v>1.161</c:v>
                </c:pt>
                <c:pt idx="77">
                  <c:v>1.173</c:v>
                </c:pt>
                <c:pt idx="78">
                  <c:v>1.1859999999999999</c:v>
                </c:pt>
                <c:pt idx="79">
                  <c:v>1.198</c:v>
                </c:pt>
                <c:pt idx="80">
                  <c:v>1.2110000000000001</c:v>
                </c:pt>
                <c:pt idx="81">
                  <c:v>1.2230000000000001</c:v>
                </c:pt>
                <c:pt idx="82">
                  <c:v>1.236</c:v>
                </c:pt>
                <c:pt idx="83">
                  <c:v>1.248</c:v>
                </c:pt>
                <c:pt idx="84">
                  <c:v>1.2609999999999999</c:v>
                </c:pt>
                <c:pt idx="85">
                  <c:v>1.2729999999999999</c:v>
                </c:pt>
                <c:pt idx="86">
                  <c:v>1.286</c:v>
                </c:pt>
                <c:pt idx="87">
                  <c:v>1.298</c:v>
                </c:pt>
                <c:pt idx="88">
                  <c:v>1.3109999999999999</c:v>
                </c:pt>
                <c:pt idx="89">
                  <c:v>1.323</c:v>
                </c:pt>
                <c:pt idx="90">
                  <c:v>1.3359999999999999</c:v>
                </c:pt>
                <c:pt idx="91">
                  <c:v>1.3480000000000001</c:v>
                </c:pt>
                <c:pt idx="92">
                  <c:v>1.361</c:v>
                </c:pt>
                <c:pt idx="93">
                  <c:v>1.373</c:v>
                </c:pt>
                <c:pt idx="94">
                  <c:v>1.3860000000000001</c:v>
                </c:pt>
                <c:pt idx="95">
                  <c:v>1.3980000000000001</c:v>
                </c:pt>
                <c:pt idx="96">
                  <c:v>1.411</c:v>
                </c:pt>
                <c:pt idx="97">
                  <c:v>1.423</c:v>
                </c:pt>
                <c:pt idx="98">
                  <c:v>1.4359999999999999</c:v>
                </c:pt>
                <c:pt idx="99">
                  <c:v>1.4480000000000002</c:v>
                </c:pt>
                <c:pt idx="100">
                  <c:v>1.4610000000000001</c:v>
                </c:pt>
                <c:pt idx="101">
                  <c:v>1.4729999999999999</c:v>
                </c:pt>
                <c:pt idx="102">
                  <c:v>1.4860000000000002</c:v>
                </c:pt>
                <c:pt idx="103">
                  <c:v>1.4979999999999998</c:v>
                </c:pt>
                <c:pt idx="104">
                  <c:v>1.5110000000000001</c:v>
                </c:pt>
                <c:pt idx="105">
                  <c:v>1.5229999999999999</c:v>
                </c:pt>
                <c:pt idx="106">
                  <c:v>1.5359999999999998</c:v>
                </c:pt>
                <c:pt idx="107">
                  <c:v>1.548</c:v>
                </c:pt>
                <c:pt idx="108">
                  <c:v>1.5609999999999999</c:v>
                </c:pt>
                <c:pt idx="109">
                  <c:v>1.573</c:v>
                </c:pt>
                <c:pt idx="110">
                  <c:v>1.5859999999999999</c:v>
                </c:pt>
                <c:pt idx="111">
                  <c:v>1.5979999999999999</c:v>
                </c:pt>
                <c:pt idx="112">
                  <c:v>1.611</c:v>
                </c:pt>
                <c:pt idx="113">
                  <c:v>1.623</c:v>
                </c:pt>
                <c:pt idx="114">
                  <c:v>1.6359999999999999</c:v>
                </c:pt>
                <c:pt idx="115">
                  <c:v>1.6480000000000001</c:v>
                </c:pt>
                <c:pt idx="116">
                  <c:v>1.661</c:v>
                </c:pt>
                <c:pt idx="117">
                  <c:v>1.673</c:v>
                </c:pt>
                <c:pt idx="118">
                  <c:v>1.6859999999999999</c:v>
                </c:pt>
                <c:pt idx="119">
                  <c:v>1.698</c:v>
                </c:pt>
                <c:pt idx="120">
                  <c:v>1.7110000000000001</c:v>
                </c:pt>
                <c:pt idx="121">
                  <c:v>1.7230000000000001</c:v>
                </c:pt>
                <c:pt idx="122">
                  <c:v>1.736</c:v>
                </c:pt>
                <c:pt idx="123">
                  <c:v>1.7480000000000002</c:v>
                </c:pt>
                <c:pt idx="124">
                  <c:v>1.7610000000000001</c:v>
                </c:pt>
                <c:pt idx="125">
                  <c:v>1.7730000000000001</c:v>
                </c:pt>
                <c:pt idx="126">
                  <c:v>1.786</c:v>
                </c:pt>
                <c:pt idx="127">
                  <c:v>1.7979999999999998</c:v>
                </c:pt>
                <c:pt idx="128">
                  <c:v>1.8110000000000002</c:v>
                </c:pt>
                <c:pt idx="129">
                  <c:v>1.823</c:v>
                </c:pt>
              </c:numCache>
            </c:numRef>
          </c:xVal>
          <c:yVal>
            <c:numRef>
              <c:f>'Temperature 180'!$H$18:$H$147</c:f>
              <c:numCache>
                <c:formatCode>General</c:formatCode>
                <c:ptCount val="130"/>
                <c:pt idx="0">
                  <c:v>12514.247529837414</c:v>
                </c:pt>
                <c:pt idx="1">
                  <c:v>12121.207841250292</c:v>
                </c:pt>
                <c:pt idx="2">
                  <c:v>11991.714928200163</c:v>
                </c:pt>
                <c:pt idx="3">
                  <c:v>12541.620361337704</c:v>
                </c:pt>
                <c:pt idx="4">
                  <c:v>13884.515014755889</c:v>
                </c:pt>
                <c:pt idx="5">
                  <c:v>15025.573257351787</c:v>
                </c:pt>
                <c:pt idx="6">
                  <c:v>17708.677160954154</c:v>
                </c:pt>
                <c:pt idx="7">
                  <c:v>20782.294432723396</c:v>
                </c:pt>
                <c:pt idx="8">
                  <c:v>25759.480655467418</c:v>
                </c:pt>
                <c:pt idx="9">
                  <c:v>32567.04698977157</c:v>
                </c:pt>
                <c:pt idx="10">
                  <c:v>41474.790507949336</c:v>
                </c:pt>
                <c:pt idx="11">
                  <c:v>51449.423014136984</c:v>
                </c:pt>
                <c:pt idx="12">
                  <c:v>59841.670258543003</c:v>
                </c:pt>
                <c:pt idx="13">
                  <c:v>63281.001448695984</c:v>
                </c:pt>
                <c:pt idx="14">
                  <c:v>60544.784693976348</c:v>
                </c:pt>
                <c:pt idx="15">
                  <c:v>52698.125670021203</c:v>
                </c:pt>
                <c:pt idx="16">
                  <c:v>43499.523917326173</c:v>
                </c:pt>
                <c:pt idx="17">
                  <c:v>34850.701698055454</c:v>
                </c:pt>
                <c:pt idx="18">
                  <c:v>27384.789417794891</c:v>
                </c:pt>
                <c:pt idx="19">
                  <c:v>22473.341813413019</c:v>
                </c:pt>
                <c:pt idx="20">
                  <c:v>18151.818220236004</c:v>
                </c:pt>
                <c:pt idx="21">
                  <c:v>15087.6883911939</c:v>
                </c:pt>
                <c:pt idx="22">
                  <c:v>13035.26763782677</c:v>
                </c:pt>
                <c:pt idx="23">
                  <c:v>11012.978705952559</c:v>
                </c:pt>
                <c:pt idx="24">
                  <c:v>9589.7856983515849</c:v>
                </c:pt>
                <c:pt idx="25">
                  <c:v>8265.0603907721197</c:v>
                </c:pt>
                <c:pt idx="26">
                  <c:v>7332.7354664431805</c:v>
                </c:pt>
                <c:pt idx="27">
                  <c:v>6639.024398401064</c:v>
                </c:pt>
                <c:pt idx="28">
                  <c:v>5845.856694584917</c:v>
                </c:pt>
                <c:pt idx="29">
                  <c:v>5195.3675409510361</c:v>
                </c:pt>
                <c:pt idx="30">
                  <c:v>4792.6710750388775</c:v>
                </c:pt>
                <c:pt idx="31">
                  <c:v>4167.1668854931686</c:v>
                </c:pt>
                <c:pt idx="32">
                  <c:v>3957.385749348703</c:v>
                </c:pt>
                <c:pt idx="33">
                  <c:v>3547.0426909692178</c:v>
                </c:pt>
                <c:pt idx="34">
                  <c:v>3394.6151545099356</c:v>
                </c:pt>
                <c:pt idx="35">
                  <c:v>3131.6460639526877</c:v>
                </c:pt>
                <c:pt idx="36">
                  <c:v>2963.4206823225823</c:v>
                </c:pt>
                <c:pt idx="37">
                  <c:v>2742.2978762100684</c:v>
                </c:pt>
                <c:pt idx="38">
                  <c:v>2438.0800153380451</c:v>
                </c:pt>
                <c:pt idx="39">
                  <c:v>2288.538843658137</c:v>
                </c:pt>
                <c:pt idx="40">
                  <c:v>2188.6366877496466</c:v>
                </c:pt>
                <c:pt idx="41">
                  <c:v>1941.8615434885353</c:v>
                </c:pt>
                <c:pt idx="42">
                  <c:v>2038.8498546341227</c:v>
                </c:pt>
                <c:pt idx="43">
                  <c:v>1821.6159361024909</c:v>
                </c:pt>
                <c:pt idx="44">
                  <c:v>1815.5891369299904</c:v>
                </c:pt>
                <c:pt idx="45">
                  <c:v>1615.7764731363793</c:v>
                </c:pt>
                <c:pt idx="46">
                  <c:v>1576.9300979701809</c:v>
                </c:pt>
                <c:pt idx="47">
                  <c:v>1391.1824409215035</c:v>
                </c:pt>
                <c:pt idx="48">
                  <c:v>1452.9360074221588</c:v>
                </c:pt>
                <c:pt idx="49">
                  <c:v>1298.9963025368922</c:v>
                </c:pt>
                <c:pt idx="50">
                  <c:v>1307.3694736605364</c:v>
                </c:pt>
                <c:pt idx="51">
                  <c:v>1162.1840203651291</c:v>
                </c:pt>
                <c:pt idx="52">
                  <c:v>1217.4011420688068</c:v>
                </c:pt>
                <c:pt idx="53">
                  <c:v>1082.3889407172235</c:v>
                </c:pt>
                <c:pt idx="54">
                  <c:v>929.35653688754678</c:v>
                </c:pt>
                <c:pt idx="55">
                  <c:v>943.26026341833517</c:v>
                </c:pt>
                <c:pt idx="56">
                  <c:v>882.09685780720451</c:v>
                </c:pt>
                <c:pt idx="57">
                  <c:v>961.78412739640157</c:v>
                </c:pt>
                <c:pt idx="58">
                  <c:v>853.66466031618893</c:v>
                </c:pt>
                <c:pt idx="59">
                  <c:v>792.16105608148973</c:v>
                </c:pt>
                <c:pt idx="60">
                  <c:v>819.3170254895731</c:v>
                </c:pt>
                <c:pt idx="61">
                  <c:v>791.63745302829102</c:v>
                </c:pt>
                <c:pt idx="62">
                  <c:v>675.8323801221361</c:v>
                </c:pt>
                <c:pt idx="63">
                  <c:v>681.0441120690507</c:v>
                </c:pt>
                <c:pt idx="64">
                  <c:v>662.37274011569434</c:v>
                </c:pt>
                <c:pt idx="65">
                  <c:v>662.02587280965781</c:v>
                </c:pt>
                <c:pt idx="66">
                  <c:v>599.30636451980058</c:v>
                </c:pt>
                <c:pt idx="67">
                  <c:v>615.78965682024545</c:v>
                </c:pt>
                <c:pt idx="68">
                  <c:v>597.98545313197974</c:v>
                </c:pt>
                <c:pt idx="69">
                  <c:v>509.12988674677604</c:v>
                </c:pt>
                <c:pt idx="70">
                  <c:v>444.53732080199438</c:v>
                </c:pt>
                <c:pt idx="71">
                  <c:v>500.28421487324135</c:v>
                </c:pt>
                <c:pt idx="72">
                  <c:v>453.89357254202059</c:v>
                </c:pt>
                <c:pt idx="73">
                  <c:v>382.67282733835509</c:v>
                </c:pt>
                <c:pt idx="74">
                  <c:v>403.48884405998047</c:v>
                </c:pt>
                <c:pt idx="75">
                  <c:v>393.473570236157</c:v>
                </c:pt>
                <c:pt idx="76">
                  <c:v>347.03232496972623</c:v>
                </c:pt>
                <c:pt idx="77">
                  <c:v>449.34354470926132</c:v>
                </c:pt>
                <c:pt idx="78">
                  <c:v>320.26790617256779</c:v>
                </c:pt>
                <c:pt idx="79">
                  <c:v>304.93589306916761</c:v>
                </c:pt>
                <c:pt idx="80">
                  <c:v>406.67003960006741</c:v>
                </c:pt>
                <c:pt idx="81">
                  <c:v>287.79451292694125</c:v>
                </c:pt>
                <c:pt idx="82">
                  <c:v>277.91964352202262</c:v>
                </c:pt>
                <c:pt idx="83">
                  <c:v>319.94696454425912</c:v>
                </c:pt>
                <c:pt idx="84">
                  <c:v>269.20390592268154</c:v>
                </c:pt>
                <c:pt idx="85">
                  <c:v>275.85109249277548</c:v>
                </c:pt>
                <c:pt idx="86">
                  <c:v>303.01441514129306</c:v>
                </c:pt>
                <c:pt idx="87">
                  <c:v>242.52075144271862</c:v>
                </c:pt>
                <c:pt idx="88">
                  <c:v>219.74736033887893</c:v>
                </c:pt>
                <c:pt idx="89">
                  <c:v>191.09181081760107</c:v>
                </c:pt>
                <c:pt idx="90">
                  <c:v>177.41430353730163</c:v>
                </c:pt>
                <c:pt idx="91">
                  <c:v>251.91383387910059</c:v>
                </c:pt>
                <c:pt idx="92">
                  <c:v>196.33040268425907</c:v>
                </c:pt>
                <c:pt idx="93">
                  <c:v>183.46229268327352</c:v>
                </c:pt>
                <c:pt idx="94">
                  <c:v>180.45814706857891</c:v>
                </c:pt>
                <c:pt idx="95">
                  <c:v>129.88472063777749</c:v>
                </c:pt>
                <c:pt idx="96">
                  <c:v>144.51209411047694</c:v>
                </c:pt>
                <c:pt idx="97">
                  <c:v>147.99734213574209</c:v>
                </c:pt>
                <c:pt idx="98">
                  <c:v>150.50069347069029</c:v>
                </c:pt>
                <c:pt idx="99">
                  <c:v>111.73981895784618</c:v>
                </c:pt>
                <c:pt idx="100">
                  <c:v>87.030428635130193</c:v>
                </c:pt>
                <c:pt idx="101">
                  <c:v>104.07988912558255</c:v>
                </c:pt>
                <c:pt idx="102">
                  <c:v>126.94688317535895</c:v>
                </c:pt>
                <c:pt idx="103">
                  <c:v>127.4911768339299</c:v>
                </c:pt>
                <c:pt idx="104">
                  <c:v>111.50487735098989</c:v>
                </c:pt>
                <c:pt idx="105">
                  <c:v>48.95593549392413</c:v>
                </c:pt>
                <c:pt idx="106">
                  <c:v>177.65741193092128</c:v>
                </c:pt>
                <c:pt idx="107">
                  <c:v>102.31115424535437</c:v>
                </c:pt>
                <c:pt idx="108">
                  <c:v>87.28656021545703</c:v>
                </c:pt>
                <c:pt idx="109">
                  <c:v>56.664599777367584</c:v>
                </c:pt>
                <c:pt idx="110">
                  <c:v>56.329386542106022</c:v>
                </c:pt>
                <c:pt idx="111">
                  <c:v>76.381808721188918</c:v>
                </c:pt>
                <c:pt idx="112">
                  <c:v>48.128714829464343</c:v>
                </c:pt>
                <c:pt idx="113">
                  <c:v>53.24541022032929</c:v>
                </c:pt>
                <c:pt idx="114">
                  <c:v>7.3292016172101739</c:v>
                </c:pt>
                <c:pt idx="115">
                  <c:v>18.229467091270408</c:v>
                </c:pt>
                <c:pt idx="116">
                  <c:v>32.784363097322625</c:v>
                </c:pt>
                <c:pt idx="117">
                  <c:v>36.626698889286331</c:v>
                </c:pt>
                <c:pt idx="118">
                  <c:v>25.834307968115468</c:v>
                </c:pt>
                <c:pt idx="119">
                  <c:v>28.789284257713462</c:v>
                </c:pt>
                <c:pt idx="120">
                  <c:v>24.668757164118347</c:v>
                </c:pt>
                <c:pt idx="121">
                  <c:v>81.624202050088911</c:v>
                </c:pt>
                <c:pt idx="122">
                  <c:v>2.4218363337038227</c:v>
                </c:pt>
                <c:pt idx="123">
                  <c:v>51.142396346854639</c:v>
                </c:pt>
                <c:pt idx="124">
                  <c:v>14.324439419404484</c:v>
                </c:pt>
                <c:pt idx="125">
                  <c:v>55.907488727426085</c:v>
                </c:pt>
                <c:pt idx="126">
                  <c:v>34.745104067862485</c:v>
                </c:pt>
                <c:pt idx="127">
                  <c:v>12.915844715969001</c:v>
                </c:pt>
                <c:pt idx="128">
                  <c:v>-9.9999999747524271E-7</c:v>
                </c:pt>
                <c:pt idx="129">
                  <c:v>37.87874908283402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678-4AC3-8AD3-8E32C45D1AB8}"/>
            </c:ext>
          </c:extLst>
        </c:ser>
        <c:ser>
          <c:idx val="3"/>
          <c:order val="6"/>
          <c:tx>
            <c:v>200 °C</c:v>
          </c:tx>
          <c:spPr>
            <a:ln w="28575">
              <a:noFill/>
            </a:ln>
          </c:spPr>
          <c:marker>
            <c:symbol val="x"/>
            <c:size val="4"/>
          </c:marker>
          <c:xVal>
            <c:numRef>
              <c:f>'Temperature 200'!$B$18:$B$147</c:f>
              <c:numCache>
                <c:formatCode>0.0000000000</c:formatCode>
                <c:ptCount val="130"/>
                <c:pt idx="0">
                  <c:v>0.21092</c:v>
                </c:pt>
                <c:pt idx="1">
                  <c:v>0.22342000000000001</c:v>
                </c:pt>
                <c:pt idx="2">
                  <c:v>0.23591999999999999</c:v>
                </c:pt>
                <c:pt idx="3">
                  <c:v>0.24842</c:v>
                </c:pt>
                <c:pt idx="4">
                  <c:v>0.26091999999999999</c:v>
                </c:pt>
                <c:pt idx="5">
                  <c:v>0.27342</c:v>
                </c:pt>
                <c:pt idx="6">
                  <c:v>0.28592000000000001</c:v>
                </c:pt>
                <c:pt idx="7">
                  <c:v>0.29842000000000002</c:v>
                </c:pt>
                <c:pt idx="8">
                  <c:v>0.31092000000000003</c:v>
                </c:pt>
                <c:pt idx="9">
                  <c:v>0.32342000000000004</c:v>
                </c:pt>
                <c:pt idx="10">
                  <c:v>0.33592</c:v>
                </c:pt>
                <c:pt idx="11">
                  <c:v>0.34841999999999995</c:v>
                </c:pt>
                <c:pt idx="12">
                  <c:v>0.36092000000000002</c:v>
                </c:pt>
                <c:pt idx="13">
                  <c:v>0.37341999999999997</c:v>
                </c:pt>
                <c:pt idx="14">
                  <c:v>0.38592000000000004</c:v>
                </c:pt>
                <c:pt idx="15">
                  <c:v>0.39842</c:v>
                </c:pt>
                <c:pt idx="16">
                  <c:v>0.41091999999999995</c:v>
                </c:pt>
                <c:pt idx="17">
                  <c:v>0.42341999999999996</c:v>
                </c:pt>
                <c:pt idx="18">
                  <c:v>0.43591999999999997</c:v>
                </c:pt>
                <c:pt idx="19">
                  <c:v>0.44841999999999999</c:v>
                </c:pt>
                <c:pt idx="20">
                  <c:v>0.46092</c:v>
                </c:pt>
                <c:pt idx="21">
                  <c:v>0.47342000000000001</c:v>
                </c:pt>
                <c:pt idx="22">
                  <c:v>0.48592000000000002</c:v>
                </c:pt>
                <c:pt idx="23">
                  <c:v>0.49841999999999997</c:v>
                </c:pt>
                <c:pt idx="24">
                  <c:v>0.51092000000000004</c:v>
                </c:pt>
                <c:pt idx="25">
                  <c:v>0.52342</c:v>
                </c:pt>
                <c:pt idx="26">
                  <c:v>0.53591999999999995</c:v>
                </c:pt>
                <c:pt idx="27">
                  <c:v>0.54842000000000002</c:v>
                </c:pt>
                <c:pt idx="28">
                  <c:v>0.56092000000000009</c:v>
                </c:pt>
                <c:pt idx="29">
                  <c:v>0.57341999999999993</c:v>
                </c:pt>
                <c:pt idx="30">
                  <c:v>0.58592</c:v>
                </c:pt>
                <c:pt idx="31">
                  <c:v>0.59841999999999995</c:v>
                </c:pt>
                <c:pt idx="32">
                  <c:v>0.61092000000000002</c:v>
                </c:pt>
                <c:pt idx="33">
                  <c:v>0.62341999999999997</c:v>
                </c:pt>
                <c:pt idx="34">
                  <c:v>0.63591999999999993</c:v>
                </c:pt>
                <c:pt idx="35">
                  <c:v>0.64842</c:v>
                </c:pt>
                <c:pt idx="36">
                  <c:v>0.66091999999999995</c:v>
                </c:pt>
                <c:pt idx="37">
                  <c:v>0.67342000000000002</c:v>
                </c:pt>
                <c:pt idx="38">
                  <c:v>0.68591999999999997</c:v>
                </c:pt>
                <c:pt idx="39">
                  <c:v>0.69842000000000004</c:v>
                </c:pt>
                <c:pt idx="40">
                  <c:v>0.71092</c:v>
                </c:pt>
                <c:pt idx="41">
                  <c:v>0.72342000000000006</c:v>
                </c:pt>
                <c:pt idx="42">
                  <c:v>0.73592000000000002</c:v>
                </c:pt>
                <c:pt idx="43">
                  <c:v>0.74842000000000009</c:v>
                </c:pt>
                <c:pt idx="44">
                  <c:v>0.76092000000000004</c:v>
                </c:pt>
                <c:pt idx="45">
                  <c:v>0.77342</c:v>
                </c:pt>
                <c:pt idx="46">
                  <c:v>0.78591999999999995</c:v>
                </c:pt>
                <c:pt idx="47">
                  <c:v>0.79841999999999991</c:v>
                </c:pt>
                <c:pt idx="48">
                  <c:v>0.81091999999999997</c:v>
                </c:pt>
                <c:pt idx="49">
                  <c:v>0.82342000000000004</c:v>
                </c:pt>
                <c:pt idx="50">
                  <c:v>0.83592</c:v>
                </c:pt>
                <c:pt idx="51">
                  <c:v>0.84841999999999995</c:v>
                </c:pt>
                <c:pt idx="52">
                  <c:v>0.86092000000000002</c:v>
                </c:pt>
                <c:pt idx="53">
                  <c:v>0.87342000000000009</c:v>
                </c:pt>
                <c:pt idx="54">
                  <c:v>0.88592000000000004</c:v>
                </c:pt>
                <c:pt idx="55">
                  <c:v>0.89842</c:v>
                </c:pt>
                <c:pt idx="56">
                  <c:v>0.91092000000000006</c:v>
                </c:pt>
                <c:pt idx="57">
                  <c:v>0.92341999999999991</c:v>
                </c:pt>
                <c:pt idx="58">
                  <c:v>0.93591999999999997</c:v>
                </c:pt>
                <c:pt idx="59">
                  <c:v>0.94841999999999993</c:v>
                </c:pt>
                <c:pt idx="60">
                  <c:v>0.96092</c:v>
                </c:pt>
                <c:pt idx="61">
                  <c:v>0.97341999999999995</c:v>
                </c:pt>
                <c:pt idx="62">
                  <c:v>0.98592000000000002</c:v>
                </c:pt>
                <c:pt idx="63">
                  <c:v>0.99841999999999997</c:v>
                </c:pt>
                <c:pt idx="64">
                  <c:v>1.0109999999999999</c:v>
                </c:pt>
                <c:pt idx="65">
                  <c:v>1.0230000000000001</c:v>
                </c:pt>
                <c:pt idx="66">
                  <c:v>1.036</c:v>
                </c:pt>
                <c:pt idx="67">
                  <c:v>1.048</c:v>
                </c:pt>
                <c:pt idx="68">
                  <c:v>1.0609999999999999</c:v>
                </c:pt>
                <c:pt idx="69">
                  <c:v>1.073</c:v>
                </c:pt>
                <c:pt idx="70">
                  <c:v>1.0860000000000001</c:v>
                </c:pt>
                <c:pt idx="71">
                  <c:v>1.0979999999999999</c:v>
                </c:pt>
                <c:pt idx="72">
                  <c:v>1.111</c:v>
                </c:pt>
                <c:pt idx="73">
                  <c:v>1.123</c:v>
                </c:pt>
                <c:pt idx="74">
                  <c:v>1.1360000000000001</c:v>
                </c:pt>
                <c:pt idx="75">
                  <c:v>1.1479999999999999</c:v>
                </c:pt>
                <c:pt idx="76">
                  <c:v>1.161</c:v>
                </c:pt>
                <c:pt idx="77">
                  <c:v>1.173</c:v>
                </c:pt>
                <c:pt idx="78">
                  <c:v>1.1859999999999999</c:v>
                </c:pt>
                <c:pt idx="79">
                  <c:v>1.198</c:v>
                </c:pt>
                <c:pt idx="80">
                  <c:v>1.2110000000000001</c:v>
                </c:pt>
                <c:pt idx="81">
                  <c:v>1.2230000000000001</c:v>
                </c:pt>
                <c:pt idx="82">
                  <c:v>1.236</c:v>
                </c:pt>
                <c:pt idx="83">
                  <c:v>1.248</c:v>
                </c:pt>
                <c:pt idx="84">
                  <c:v>1.2609999999999999</c:v>
                </c:pt>
                <c:pt idx="85">
                  <c:v>1.2729999999999999</c:v>
                </c:pt>
                <c:pt idx="86">
                  <c:v>1.286</c:v>
                </c:pt>
                <c:pt idx="87">
                  <c:v>1.298</c:v>
                </c:pt>
                <c:pt idx="88">
                  <c:v>1.3109999999999999</c:v>
                </c:pt>
                <c:pt idx="89">
                  <c:v>1.323</c:v>
                </c:pt>
                <c:pt idx="90">
                  <c:v>1.3359999999999999</c:v>
                </c:pt>
                <c:pt idx="91">
                  <c:v>1.3480000000000001</c:v>
                </c:pt>
                <c:pt idx="92">
                  <c:v>1.361</c:v>
                </c:pt>
                <c:pt idx="93">
                  <c:v>1.373</c:v>
                </c:pt>
                <c:pt idx="94">
                  <c:v>1.3860000000000001</c:v>
                </c:pt>
                <c:pt idx="95">
                  <c:v>1.3980000000000001</c:v>
                </c:pt>
                <c:pt idx="96">
                  <c:v>1.411</c:v>
                </c:pt>
                <c:pt idx="97">
                  <c:v>1.423</c:v>
                </c:pt>
                <c:pt idx="98">
                  <c:v>1.4359999999999999</c:v>
                </c:pt>
                <c:pt idx="99">
                  <c:v>1.4480000000000002</c:v>
                </c:pt>
                <c:pt idx="100">
                  <c:v>1.4610000000000001</c:v>
                </c:pt>
                <c:pt idx="101">
                  <c:v>1.4729999999999999</c:v>
                </c:pt>
                <c:pt idx="102">
                  <c:v>1.4860000000000002</c:v>
                </c:pt>
                <c:pt idx="103">
                  <c:v>1.4979999999999998</c:v>
                </c:pt>
                <c:pt idx="104">
                  <c:v>1.5110000000000001</c:v>
                </c:pt>
                <c:pt idx="105">
                  <c:v>1.5229999999999999</c:v>
                </c:pt>
                <c:pt idx="106">
                  <c:v>1.5359999999999998</c:v>
                </c:pt>
                <c:pt idx="107">
                  <c:v>1.548</c:v>
                </c:pt>
                <c:pt idx="108">
                  <c:v>1.5609999999999999</c:v>
                </c:pt>
                <c:pt idx="109">
                  <c:v>1.573</c:v>
                </c:pt>
                <c:pt idx="110">
                  <c:v>1.5859999999999999</c:v>
                </c:pt>
                <c:pt idx="111">
                  <c:v>1.5979999999999999</c:v>
                </c:pt>
                <c:pt idx="112">
                  <c:v>1.611</c:v>
                </c:pt>
                <c:pt idx="113">
                  <c:v>1.623</c:v>
                </c:pt>
                <c:pt idx="114">
                  <c:v>1.6359999999999999</c:v>
                </c:pt>
                <c:pt idx="115">
                  <c:v>1.6480000000000001</c:v>
                </c:pt>
                <c:pt idx="116">
                  <c:v>1.661</c:v>
                </c:pt>
                <c:pt idx="117">
                  <c:v>1.673</c:v>
                </c:pt>
                <c:pt idx="118">
                  <c:v>1.6859999999999999</c:v>
                </c:pt>
                <c:pt idx="119">
                  <c:v>1.698</c:v>
                </c:pt>
                <c:pt idx="120">
                  <c:v>1.7110000000000001</c:v>
                </c:pt>
                <c:pt idx="121">
                  <c:v>1.7230000000000001</c:v>
                </c:pt>
                <c:pt idx="122">
                  <c:v>1.736</c:v>
                </c:pt>
                <c:pt idx="123">
                  <c:v>1.7480000000000002</c:v>
                </c:pt>
                <c:pt idx="124">
                  <c:v>1.7610000000000001</c:v>
                </c:pt>
                <c:pt idx="125">
                  <c:v>1.7730000000000001</c:v>
                </c:pt>
                <c:pt idx="126">
                  <c:v>1.786</c:v>
                </c:pt>
                <c:pt idx="127">
                  <c:v>1.7979999999999998</c:v>
                </c:pt>
                <c:pt idx="128">
                  <c:v>1.8110000000000002</c:v>
                </c:pt>
                <c:pt idx="129">
                  <c:v>1.823</c:v>
                </c:pt>
              </c:numCache>
            </c:numRef>
          </c:xVal>
          <c:yVal>
            <c:numRef>
              <c:f>'Temperature 200'!$H$18:$H$147</c:f>
              <c:numCache>
                <c:formatCode>General</c:formatCode>
                <c:ptCount val="130"/>
                <c:pt idx="0">
                  <c:v>10082.655577639547</c:v>
                </c:pt>
                <c:pt idx="1">
                  <c:v>10205.450428469523</c:v>
                </c:pt>
                <c:pt idx="2">
                  <c:v>10333.549542669294</c:v>
                </c:pt>
                <c:pt idx="3">
                  <c:v>10721.80947385835</c:v>
                </c:pt>
                <c:pt idx="4">
                  <c:v>12132.354558675495</c:v>
                </c:pt>
                <c:pt idx="5">
                  <c:v>13441.237909934209</c:v>
                </c:pt>
                <c:pt idx="6">
                  <c:v>15719.089710060091</c:v>
                </c:pt>
                <c:pt idx="7">
                  <c:v>17776.974783468948</c:v>
                </c:pt>
                <c:pt idx="8">
                  <c:v>22389.88945252624</c:v>
                </c:pt>
                <c:pt idx="9">
                  <c:v>28639.990212706252</c:v>
                </c:pt>
                <c:pt idx="10">
                  <c:v>34757.803920594088</c:v>
                </c:pt>
                <c:pt idx="11">
                  <c:v>42635.598295872522</c:v>
                </c:pt>
                <c:pt idx="12">
                  <c:v>50536.078942801454</c:v>
                </c:pt>
                <c:pt idx="13">
                  <c:v>52393.105571627748</c:v>
                </c:pt>
                <c:pt idx="14">
                  <c:v>52121.250926090514</c:v>
                </c:pt>
                <c:pt idx="15">
                  <c:v>47173.477936072661</c:v>
                </c:pt>
                <c:pt idx="16">
                  <c:v>40241.490877701552</c:v>
                </c:pt>
                <c:pt idx="17">
                  <c:v>33784.477587265501</c:v>
                </c:pt>
                <c:pt idx="18">
                  <c:v>26791.142599421735</c:v>
                </c:pt>
                <c:pt idx="19">
                  <c:v>21777.243620565474</c:v>
                </c:pt>
                <c:pt idx="20">
                  <c:v>18132.549583836735</c:v>
                </c:pt>
                <c:pt idx="21">
                  <c:v>14603.973523844059</c:v>
                </c:pt>
                <c:pt idx="22">
                  <c:v>12534.640162627189</c:v>
                </c:pt>
                <c:pt idx="23">
                  <c:v>10817.103414506964</c:v>
                </c:pt>
                <c:pt idx="24">
                  <c:v>9060.8621292495554</c:v>
                </c:pt>
                <c:pt idx="25">
                  <c:v>8062.355007694895</c:v>
                </c:pt>
                <c:pt idx="26">
                  <c:v>7109.8650509297267</c:v>
                </c:pt>
                <c:pt idx="27">
                  <c:v>6380.7025548948841</c:v>
                </c:pt>
                <c:pt idx="28">
                  <c:v>5558.5882722589913</c:v>
                </c:pt>
                <c:pt idx="29">
                  <c:v>5027.7883434078904</c:v>
                </c:pt>
                <c:pt idx="30">
                  <c:v>4747.3830419477026</c:v>
                </c:pt>
                <c:pt idx="31">
                  <c:v>4070.8157863941219</c:v>
                </c:pt>
                <c:pt idx="32">
                  <c:v>3650.9280219624929</c:v>
                </c:pt>
                <c:pt idx="33">
                  <c:v>3444.5119851558434</c:v>
                </c:pt>
                <c:pt idx="34">
                  <c:v>3207.1961669892085</c:v>
                </c:pt>
                <c:pt idx="35">
                  <c:v>2813.4796080551173</c:v>
                </c:pt>
                <c:pt idx="36">
                  <c:v>2793.2395451102448</c:v>
                </c:pt>
                <c:pt idx="37">
                  <c:v>2606.267197155862</c:v>
                </c:pt>
                <c:pt idx="38">
                  <c:v>2344.3308559081897</c:v>
                </c:pt>
                <c:pt idx="39">
                  <c:v>2225.3624753412746</c:v>
                </c:pt>
                <c:pt idx="40">
                  <c:v>2126.7612892673806</c:v>
                </c:pt>
                <c:pt idx="41">
                  <c:v>1868.2774164949083</c:v>
                </c:pt>
                <c:pt idx="42">
                  <c:v>1790.9357698047074</c:v>
                </c:pt>
                <c:pt idx="43">
                  <c:v>1696.9687431009947</c:v>
                </c:pt>
                <c:pt idx="44">
                  <c:v>1707.8545517782345</c:v>
                </c:pt>
                <c:pt idx="45">
                  <c:v>1505.765190774081</c:v>
                </c:pt>
                <c:pt idx="46">
                  <c:v>1370.972290306468</c:v>
                </c:pt>
                <c:pt idx="47">
                  <c:v>1368.3361374770993</c:v>
                </c:pt>
                <c:pt idx="48">
                  <c:v>1337.7208457214788</c:v>
                </c:pt>
                <c:pt idx="49">
                  <c:v>1174.9995944526922</c:v>
                </c:pt>
                <c:pt idx="50">
                  <c:v>1157.6786113430771</c:v>
                </c:pt>
                <c:pt idx="51">
                  <c:v>1103.2358040107015</c:v>
                </c:pt>
                <c:pt idx="52">
                  <c:v>1094.3801613605542</c:v>
                </c:pt>
                <c:pt idx="53">
                  <c:v>1041.0038171298338</c:v>
                </c:pt>
                <c:pt idx="54">
                  <c:v>852.19474284878299</c:v>
                </c:pt>
                <c:pt idx="55">
                  <c:v>893.7440783647254</c:v>
                </c:pt>
                <c:pt idx="56">
                  <c:v>764.27975643733328</c:v>
                </c:pt>
                <c:pt idx="57">
                  <c:v>834.2097522670648</c:v>
                </c:pt>
                <c:pt idx="58">
                  <c:v>779.43004840526498</c:v>
                </c:pt>
                <c:pt idx="59">
                  <c:v>726.38274809543634</c:v>
                </c:pt>
                <c:pt idx="60">
                  <c:v>652.06307040507534</c:v>
                </c:pt>
                <c:pt idx="61">
                  <c:v>673.16986674112252</c:v>
                </c:pt>
                <c:pt idx="62">
                  <c:v>633.14628670015156</c:v>
                </c:pt>
                <c:pt idx="63">
                  <c:v>569.40661741350812</c:v>
                </c:pt>
                <c:pt idx="64">
                  <c:v>587.16240082882416</c:v>
                </c:pt>
                <c:pt idx="65">
                  <c:v>493.14570543191587</c:v>
                </c:pt>
                <c:pt idx="66">
                  <c:v>560.84842306025132</c:v>
                </c:pt>
                <c:pt idx="67">
                  <c:v>523.01622476633622</c:v>
                </c:pt>
                <c:pt idx="68">
                  <c:v>542.28966136404131</c:v>
                </c:pt>
                <c:pt idx="69">
                  <c:v>492.46319001670065</c:v>
                </c:pt>
                <c:pt idx="70">
                  <c:v>448.36089896679698</c:v>
                </c:pt>
                <c:pt idx="71">
                  <c:v>402.30690348095106</c:v>
                </c:pt>
                <c:pt idx="72">
                  <c:v>379.98420308974585</c:v>
                </c:pt>
                <c:pt idx="73">
                  <c:v>342.26343112691268</c:v>
                </c:pt>
                <c:pt idx="74">
                  <c:v>350.39499196123199</c:v>
                </c:pt>
                <c:pt idx="75">
                  <c:v>306.55450243792745</c:v>
                </c:pt>
                <c:pt idx="76">
                  <c:v>331.34135561559731</c:v>
                </c:pt>
                <c:pt idx="77">
                  <c:v>284.36628683530569</c:v>
                </c:pt>
                <c:pt idx="78">
                  <c:v>325.06721171331731</c:v>
                </c:pt>
                <c:pt idx="79">
                  <c:v>274.93425553448878</c:v>
                </c:pt>
                <c:pt idx="80">
                  <c:v>240.39181189151611</c:v>
                </c:pt>
                <c:pt idx="81">
                  <c:v>317.3122453250038</c:v>
                </c:pt>
                <c:pt idx="82">
                  <c:v>267.43255350627544</c:v>
                </c:pt>
                <c:pt idx="83">
                  <c:v>269.12980965605311</c:v>
                </c:pt>
                <c:pt idx="84">
                  <c:v>217.73626611717793</c:v>
                </c:pt>
                <c:pt idx="85">
                  <c:v>273.16982148460033</c:v>
                </c:pt>
                <c:pt idx="86">
                  <c:v>234.30892502739994</c:v>
                </c:pt>
                <c:pt idx="87">
                  <c:v>207.96571948695578</c:v>
                </c:pt>
                <c:pt idx="88">
                  <c:v>175.10981216500124</c:v>
                </c:pt>
                <c:pt idx="89">
                  <c:v>158.16299115508264</c:v>
                </c:pt>
                <c:pt idx="90">
                  <c:v>207.90776331131053</c:v>
                </c:pt>
                <c:pt idx="91">
                  <c:v>181.58213147196295</c:v>
                </c:pt>
                <c:pt idx="92">
                  <c:v>213.1636791950159</c:v>
                </c:pt>
                <c:pt idx="93">
                  <c:v>128.74222829128144</c:v>
                </c:pt>
                <c:pt idx="94">
                  <c:v>181.35454310554167</c:v>
                </c:pt>
                <c:pt idx="95">
                  <c:v>156.8005133666494</c:v>
                </c:pt>
                <c:pt idx="96">
                  <c:v>202.00067795234156</c:v>
                </c:pt>
                <c:pt idx="97">
                  <c:v>144.99082866891911</c:v>
                </c:pt>
                <c:pt idx="98">
                  <c:v>107.8146000487061</c:v>
                </c:pt>
                <c:pt idx="99">
                  <c:v>129.22358038590107</c:v>
                </c:pt>
                <c:pt idx="100">
                  <c:v>139.31513313861319</c:v>
                </c:pt>
                <c:pt idx="101">
                  <c:v>101.39861811740786</c:v>
                </c:pt>
                <c:pt idx="102">
                  <c:v>115.15882332501633</c:v>
                </c:pt>
                <c:pt idx="103">
                  <c:v>133.91669466792371</c:v>
                </c:pt>
                <c:pt idx="104">
                  <c:v>96.139150455509707</c:v>
                </c:pt>
                <c:pt idx="105">
                  <c:v>84.653274606314994</c:v>
                </c:pt>
                <c:pt idx="106">
                  <c:v>112.85483132081447</c:v>
                </c:pt>
                <c:pt idx="107">
                  <c:v>81.741548011492455</c:v>
                </c:pt>
                <c:pt idx="108">
                  <c:v>65.41598414699979</c:v>
                </c:pt>
                <c:pt idx="109">
                  <c:v>93.66290872435377</c:v>
                </c:pt>
                <c:pt idx="110">
                  <c:v>97.88108991017657</c:v>
                </c:pt>
                <c:pt idx="111">
                  <c:v>81.831599179235695</c:v>
                </c:pt>
                <c:pt idx="112">
                  <c:v>26.583381219655962</c:v>
                </c:pt>
                <c:pt idx="113">
                  <c:v>94.47187112975098</c:v>
                </c:pt>
                <c:pt idx="114">
                  <c:v>92.78863690287676</c:v>
                </c:pt>
                <c:pt idx="115">
                  <c:v>68.887959301508772</c:v>
                </c:pt>
                <c:pt idx="116">
                  <c:v>73.360339089446711</c:v>
                </c:pt>
                <c:pt idx="117">
                  <c:v>89.887130768715906</c:v>
                </c:pt>
                <c:pt idx="118">
                  <c:v>56.653010200773792</c:v>
                </c:pt>
                <c:pt idx="119">
                  <c:v>71.967199919028417</c:v>
                </c:pt>
                <c:pt idx="120">
                  <c:v>59.715611359211607</c:v>
                </c:pt>
                <c:pt idx="121">
                  <c:v>79.593415959212052</c:v>
                </c:pt>
                <c:pt idx="122">
                  <c:v>26.735689393384746</c:v>
                </c:pt>
                <c:pt idx="123">
                  <c:v>-9.9999999747524271E-7</c:v>
                </c:pt>
                <c:pt idx="124">
                  <c:v>79.94408472749069</c:v>
                </c:pt>
                <c:pt idx="125">
                  <c:v>65.910673606557339</c:v>
                </c:pt>
                <c:pt idx="126">
                  <c:v>50.927895661321827</c:v>
                </c:pt>
                <c:pt idx="127">
                  <c:v>35.928727941054149</c:v>
                </c:pt>
                <c:pt idx="128">
                  <c:v>46.755581706452176</c:v>
                </c:pt>
                <c:pt idx="129">
                  <c:v>24.789719397896079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678-4AC3-8AD3-8E32C45D1A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896320"/>
        <c:axId val="121980416"/>
      </c:scatterChart>
      <c:scatterChart>
        <c:scatterStyle val="smoothMarker"/>
        <c:varyColors val="0"/>
        <c:ser>
          <c:idx val="4"/>
          <c:order val="1"/>
          <c:spPr>
            <a:ln w="28575">
              <a:solidFill>
                <a:schemeClr val="tx2"/>
              </a:solidFill>
            </a:ln>
          </c:spPr>
          <c:marker>
            <c:symbol val="none"/>
          </c:marker>
          <c:xVal>
            <c:numRef>
              <c:f>'Temperature 140'!$B$18:$B$147</c:f>
              <c:numCache>
                <c:formatCode>0.0000000000</c:formatCode>
                <c:ptCount val="130"/>
                <c:pt idx="0">
                  <c:v>0.21092</c:v>
                </c:pt>
                <c:pt idx="1">
                  <c:v>0.22342000000000001</c:v>
                </c:pt>
                <c:pt idx="2">
                  <c:v>0.23591999999999999</c:v>
                </c:pt>
                <c:pt idx="3">
                  <c:v>0.24842</c:v>
                </c:pt>
                <c:pt idx="4">
                  <c:v>0.26091999999999999</c:v>
                </c:pt>
                <c:pt idx="5">
                  <c:v>0.27342</c:v>
                </c:pt>
                <c:pt idx="6">
                  <c:v>0.28592000000000001</c:v>
                </c:pt>
                <c:pt idx="7">
                  <c:v>0.29842000000000002</c:v>
                </c:pt>
                <c:pt idx="8">
                  <c:v>0.31092000000000003</c:v>
                </c:pt>
                <c:pt idx="9">
                  <c:v>0.32342000000000004</c:v>
                </c:pt>
                <c:pt idx="10">
                  <c:v>0.33592</c:v>
                </c:pt>
                <c:pt idx="11">
                  <c:v>0.34841999999999995</c:v>
                </c:pt>
                <c:pt idx="12">
                  <c:v>0.36092000000000002</c:v>
                </c:pt>
                <c:pt idx="13">
                  <c:v>0.37341999999999997</c:v>
                </c:pt>
                <c:pt idx="14">
                  <c:v>0.38592000000000004</c:v>
                </c:pt>
                <c:pt idx="15">
                  <c:v>0.39842</c:v>
                </c:pt>
                <c:pt idx="16">
                  <c:v>0.41091999999999995</c:v>
                </c:pt>
                <c:pt idx="17">
                  <c:v>0.42341999999999996</c:v>
                </c:pt>
                <c:pt idx="18">
                  <c:v>0.43591999999999997</c:v>
                </c:pt>
                <c:pt idx="19">
                  <c:v>0.44841999999999999</c:v>
                </c:pt>
                <c:pt idx="20">
                  <c:v>0.46092</c:v>
                </c:pt>
                <c:pt idx="21">
                  <c:v>0.47342000000000001</c:v>
                </c:pt>
                <c:pt idx="22">
                  <c:v>0.48592000000000002</c:v>
                </c:pt>
                <c:pt idx="23">
                  <c:v>0.49841999999999997</c:v>
                </c:pt>
                <c:pt idx="24">
                  <c:v>0.51092000000000004</c:v>
                </c:pt>
                <c:pt idx="25">
                  <c:v>0.52342</c:v>
                </c:pt>
                <c:pt idx="26">
                  <c:v>0.53591999999999995</c:v>
                </c:pt>
                <c:pt idx="27">
                  <c:v>0.54842000000000002</c:v>
                </c:pt>
                <c:pt idx="28">
                  <c:v>0.56092000000000009</c:v>
                </c:pt>
                <c:pt idx="29">
                  <c:v>0.57341999999999993</c:v>
                </c:pt>
                <c:pt idx="30">
                  <c:v>0.58592</c:v>
                </c:pt>
                <c:pt idx="31">
                  <c:v>0.59841999999999995</c:v>
                </c:pt>
                <c:pt idx="32">
                  <c:v>0.61092000000000002</c:v>
                </c:pt>
                <c:pt idx="33">
                  <c:v>0.62341999999999997</c:v>
                </c:pt>
                <c:pt idx="34">
                  <c:v>0.63591999999999993</c:v>
                </c:pt>
                <c:pt idx="35">
                  <c:v>0.64842</c:v>
                </c:pt>
                <c:pt idx="36">
                  <c:v>0.66091999999999995</c:v>
                </c:pt>
                <c:pt idx="37">
                  <c:v>0.67342000000000002</c:v>
                </c:pt>
                <c:pt idx="38">
                  <c:v>0.68591999999999997</c:v>
                </c:pt>
                <c:pt idx="39">
                  <c:v>0.69842000000000004</c:v>
                </c:pt>
                <c:pt idx="40">
                  <c:v>0.71092</c:v>
                </c:pt>
                <c:pt idx="41">
                  <c:v>0.72342000000000006</c:v>
                </c:pt>
                <c:pt idx="42">
                  <c:v>0.73592000000000002</c:v>
                </c:pt>
                <c:pt idx="43">
                  <c:v>0.74842000000000009</c:v>
                </c:pt>
                <c:pt idx="44">
                  <c:v>0.76092000000000004</c:v>
                </c:pt>
                <c:pt idx="45">
                  <c:v>0.77342</c:v>
                </c:pt>
                <c:pt idx="46">
                  <c:v>0.78591999999999995</c:v>
                </c:pt>
                <c:pt idx="47">
                  <c:v>0.79841999999999991</c:v>
                </c:pt>
                <c:pt idx="48">
                  <c:v>0.81091999999999997</c:v>
                </c:pt>
                <c:pt idx="49">
                  <c:v>0.82342000000000004</c:v>
                </c:pt>
                <c:pt idx="50">
                  <c:v>0.83592</c:v>
                </c:pt>
                <c:pt idx="51">
                  <c:v>0.84841999999999995</c:v>
                </c:pt>
                <c:pt idx="52">
                  <c:v>0.86092000000000002</c:v>
                </c:pt>
                <c:pt idx="53">
                  <c:v>0.87342000000000009</c:v>
                </c:pt>
                <c:pt idx="54">
                  <c:v>0.88592000000000004</c:v>
                </c:pt>
                <c:pt idx="55">
                  <c:v>0.89842</c:v>
                </c:pt>
                <c:pt idx="56">
                  <c:v>0.91092000000000006</c:v>
                </c:pt>
                <c:pt idx="57">
                  <c:v>0.92341999999999991</c:v>
                </c:pt>
                <c:pt idx="58">
                  <c:v>0.93591999999999997</c:v>
                </c:pt>
                <c:pt idx="59">
                  <c:v>0.94841999999999993</c:v>
                </c:pt>
                <c:pt idx="60">
                  <c:v>0.96092</c:v>
                </c:pt>
                <c:pt idx="61">
                  <c:v>0.97341999999999995</c:v>
                </c:pt>
                <c:pt idx="62">
                  <c:v>0.98592000000000002</c:v>
                </c:pt>
                <c:pt idx="63">
                  <c:v>0.99841999999999997</c:v>
                </c:pt>
                <c:pt idx="64">
                  <c:v>1.0109999999999999</c:v>
                </c:pt>
                <c:pt idx="65">
                  <c:v>1.0230000000000001</c:v>
                </c:pt>
                <c:pt idx="66">
                  <c:v>1.036</c:v>
                </c:pt>
                <c:pt idx="67">
                  <c:v>1.048</c:v>
                </c:pt>
                <c:pt idx="68">
                  <c:v>1.0609999999999999</c:v>
                </c:pt>
                <c:pt idx="69">
                  <c:v>1.073</c:v>
                </c:pt>
                <c:pt idx="70">
                  <c:v>1.0860000000000001</c:v>
                </c:pt>
                <c:pt idx="71">
                  <c:v>1.0979999999999999</c:v>
                </c:pt>
                <c:pt idx="72">
                  <c:v>1.111</c:v>
                </c:pt>
                <c:pt idx="73">
                  <c:v>1.123</c:v>
                </c:pt>
                <c:pt idx="74">
                  <c:v>1.1360000000000001</c:v>
                </c:pt>
                <c:pt idx="75">
                  <c:v>1.1479999999999999</c:v>
                </c:pt>
                <c:pt idx="76">
                  <c:v>1.161</c:v>
                </c:pt>
                <c:pt idx="77">
                  <c:v>1.173</c:v>
                </c:pt>
                <c:pt idx="78">
                  <c:v>1.1859999999999999</c:v>
                </c:pt>
                <c:pt idx="79">
                  <c:v>1.198</c:v>
                </c:pt>
                <c:pt idx="80">
                  <c:v>1.2110000000000001</c:v>
                </c:pt>
                <c:pt idx="81">
                  <c:v>1.2230000000000001</c:v>
                </c:pt>
                <c:pt idx="82">
                  <c:v>1.236</c:v>
                </c:pt>
                <c:pt idx="83">
                  <c:v>1.248</c:v>
                </c:pt>
                <c:pt idx="84">
                  <c:v>1.2609999999999999</c:v>
                </c:pt>
                <c:pt idx="85">
                  <c:v>1.2729999999999999</c:v>
                </c:pt>
                <c:pt idx="86">
                  <c:v>1.286</c:v>
                </c:pt>
                <c:pt idx="87">
                  <c:v>1.298</c:v>
                </c:pt>
                <c:pt idx="88">
                  <c:v>1.3109999999999999</c:v>
                </c:pt>
                <c:pt idx="89">
                  <c:v>1.323</c:v>
                </c:pt>
                <c:pt idx="90">
                  <c:v>1.3359999999999999</c:v>
                </c:pt>
                <c:pt idx="91">
                  <c:v>1.3480000000000001</c:v>
                </c:pt>
                <c:pt idx="92">
                  <c:v>1.361</c:v>
                </c:pt>
                <c:pt idx="93">
                  <c:v>1.373</c:v>
                </c:pt>
                <c:pt idx="94">
                  <c:v>1.3860000000000001</c:v>
                </c:pt>
                <c:pt idx="95">
                  <c:v>1.3980000000000001</c:v>
                </c:pt>
                <c:pt idx="96">
                  <c:v>1.411</c:v>
                </c:pt>
                <c:pt idx="97">
                  <c:v>1.423</c:v>
                </c:pt>
                <c:pt idx="98">
                  <c:v>1.4359999999999999</c:v>
                </c:pt>
                <c:pt idx="99">
                  <c:v>1.4480000000000002</c:v>
                </c:pt>
                <c:pt idx="100">
                  <c:v>1.4610000000000001</c:v>
                </c:pt>
                <c:pt idx="101">
                  <c:v>1.4729999999999999</c:v>
                </c:pt>
                <c:pt idx="102">
                  <c:v>1.4860000000000002</c:v>
                </c:pt>
                <c:pt idx="103">
                  <c:v>1.4979999999999998</c:v>
                </c:pt>
                <c:pt idx="104">
                  <c:v>1.5110000000000001</c:v>
                </c:pt>
                <c:pt idx="105">
                  <c:v>1.5229999999999999</c:v>
                </c:pt>
                <c:pt idx="106">
                  <c:v>1.5359999999999998</c:v>
                </c:pt>
                <c:pt idx="107">
                  <c:v>1.548</c:v>
                </c:pt>
                <c:pt idx="108">
                  <c:v>1.5609999999999999</c:v>
                </c:pt>
                <c:pt idx="109">
                  <c:v>1.573</c:v>
                </c:pt>
                <c:pt idx="110">
                  <c:v>1.5859999999999999</c:v>
                </c:pt>
                <c:pt idx="111">
                  <c:v>1.5979999999999999</c:v>
                </c:pt>
                <c:pt idx="112">
                  <c:v>1.611</c:v>
                </c:pt>
                <c:pt idx="113">
                  <c:v>1.623</c:v>
                </c:pt>
                <c:pt idx="114">
                  <c:v>1.6359999999999999</c:v>
                </c:pt>
                <c:pt idx="115">
                  <c:v>1.6480000000000001</c:v>
                </c:pt>
                <c:pt idx="116">
                  <c:v>1.661</c:v>
                </c:pt>
                <c:pt idx="117">
                  <c:v>1.673</c:v>
                </c:pt>
                <c:pt idx="118">
                  <c:v>1.6859999999999999</c:v>
                </c:pt>
                <c:pt idx="119">
                  <c:v>1.698</c:v>
                </c:pt>
                <c:pt idx="120">
                  <c:v>1.7110000000000001</c:v>
                </c:pt>
                <c:pt idx="121">
                  <c:v>1.7230000000000001</c:v>
                </c:pt>
                <c:pt idx="122">
                  <c:v>1.736</c:v>
                </c:pt>
                <c:pt idx="123">
                  <c:v>1.7480000000000002</c:v>
                </c:pt>
                <c:pt idx="124">
                  <c:v>1.7610000000000001</c:v>
                </c:pt>
                <c:pt idx="125">
                  <c:v>1.7730000000000001</c:v>
                </c:pt>
                <c:pt idx="126">
                  <c:v>1.786</c:v>
                </c:pt>
                <c:pt idx="127">
                  <c:v>1.7979999999999998</c:v>
                </c:pt>
                <c:pt idx="128">
                  <c:v>1.8110000000000002</c:v>
                </c:pt>
                <c:pt idx="129">
                  <c:v>1.823</c:v>
                </c:pt>
              </c:numCache>
            </c:numRef>
          </c:xVal>
          <c:yVal>
            <c:numRef>
              <c:f>'Temperature 140'!$V$18:$V$147</c:f>
              <c:numCache>
                <c:formatCode>General</c:formatCode>
                <c:ptCount val="130"/>
                <c:pt idx="0">
                  <c:v>4483.1852271213729</c:v>
                </c:pt>
                <c:pt idx="1">
                  <c:v>5509.8266096090383</c:v>
                </c:pt>
                <c:pt idx="2">
                  <c:v>6833.2957543720559</c:v>
                </c:pt>
                <c:pt idx="3">
                  <c:v>8567.1526271789407</c:v>
                </c:pt>
                <c:pt idx="4">
                  <c:v>10879.920984259412</c:v>
                </c:pt>
                <c:pt idx="5">
                  <c:v>14025.886742230012</c:v>
                </c:pt>
                <c:pt idx="6">
                  <c:v>18392.594946131187</c:v>
                </c:pt>
                <c:pt idx="7">
                  <c:v>24566.599873523486</c:v>
                </c:pt>
                <c:pt idx="8">
                  <c:v>33392.352018175072</c:v>
                </c:pt>
                <c:pt idx="9">
                  <c:v>45888.17919360126</c:v>
                </c:pt>
                <c:pt idx="10">
                  <c:v>62554.731946031847</c:v>
                </c:pt>
                <c:pt idx="11">
                  <c:v>81220.680201942771</c:v>
                </c:pt>
                <c:pt idx="12">
                  <c:v>94464.354334983756</c:v>
                </c:pt>
                <c:pt idx="13">
                  <c:v>93898.511595080694</c:v>
                </c:pt>
                <c:pt idx="14">
                  <c:v>80853.746554948782</c:v>
                </c:pt>
                <c:pt idx="15">
                  <c:v>64004.761052388109</c:v>
                </c:pt>
                <c:pt idx="16">
                  <c:v>49221.874199886421</c:v>
                </c:pt>
                <c:pt idx="17">
                  <c:v>37940.398389037051</c:v>
                </c:pt>
                <c:pt idx="18">
                  <c:v>29700.026548607835</c:v>
                </c:pt>
                <c:pt idx="19">
                  <c:v>23703.682531556875</c:v>
                </c:pt>
                <c:pt idx="20">
                  <c:v>19286.215477562193</c:v>
                </c:pt>
                <c:pt idx="21">
                  <c:v>15972.78015584322</c:v>
                </c:pt>
                <c:pt idx="22">
                  <c:v>13439.236592995594</c:v>
                </c:pt>
                <c:pt idx="23">
                  <c:v>11465.736735803121</c:v>
                </c:pt>
                <c:pt idx="24">
                  <c:v>9901.83398869962</c:v>
                </c:pt>
                <c:pt idx="25">
                  <c:v>8643.007981464003</c:v>
                </c:pt>
                <c:pt idx="26">
                  <c:v>7615.3805199857889</c:v>
                </c:pt>
                <c:pt idx="27">
                  <c:v>6765.8072506115132</c:v>
                </c:pt>
                <c:pt idx="28">
                  <c:v>6055.4035986960207</c:v>
                </c:pt>
                <c:pt idx="29">
                  <c:v>5455.2583566550411</c:v>
                </c:pt>
                <c:pt idx="30">
                  <c:v>4943.551601555534</c:v>
                </c:pt>
                <c:pt idx="31">
                  <c:v>4503.585495075893</c:v>
                </c:pt>
                <c:pt idx="32">
                  <c:v>4122.4172620969402</c:v>
                </c:pt>
                <c:pt idx="33">
                  <c:v>3789.8955376697818</c:v>
                </c:pt>
                <c:pt idx="34">
                  <c:v>3497.9710773302736</c:v>
                </c:pt>
                <c:pt idx="35">
                  <c:v>3240.1968814302486</c:v>
                </c:pt>
                <c:pt idx="36">
                  <c:v>3011.360963949744</c:v>
                </c:pt>
                <c:pt idx="37">
                  <c:v>2807.2132773725766</c:v>
                </c:pt>
                <c:pt idx="38">
                  <c:v>2624.2603344193212</c:v>
                </c:pt>
                <c:pt idx="39">
                  <c:v>2459.6090940323425</c:v>
                </c:pt>
                <c:pt idx="40">
                  <c:v>2310.8471076883911</c:v>
                </c:pt>
                <c:pt idx="41">
                  <c:v>2175.949641662819</c:v>
                </c:pt>
                <c:pt idx="42">
                  <c:v>2053.2070711378451</c:v>
                </c:pt>
                <c:pt idx="43">
                  <c:v>1941.1676532136382</c:v>
                </c:pt>
                <c:pt idx="44">
                  <c:v>1838.592071504585</c:v>
                </c:pt>
                <c:pt idx="45">
                  <c:v>1744.4170673248011</c:v>
                </c:pt>
                <c:pt idx="46">
                  <c:v>1657.7261408511567</c:v>
                </c:pt>
                <c:pt idx="47">
                  <c:v>1577.7257946637271</c:v>
                </c:pt>
                <c:pt idx="48">
                  <c:v>1503.7261530979383</c:v>
                </c:pt>
                <c:pt idx="49">
                  <c:v>1435.1250596949467</c:v>
                </c:pt>
                <c:pt idx="50">
                  <c:v>1371.3949568860107</c:v>
                </c:pt>
                <c:pt idx="51">
                  <c:v>1312.0720047724578</c:v>
                </c:pt>
                <c:pt idx="52">
                  <c:v>1256.7470122769146</c:v>
                </c:pt>
                <c:pt idx="53">
                  <c:v>1205.0578433033349</c:v>
                </c:pt>
                <c:pt idx="54">
                  <c:v>1156.6830296003095</c:v>
                </c:pt>
                <c:pt idx="55">
                  <c:v>1111.3363757301422</c:v>
                </c:pt>
                <c:pt idx="56">
                  <c:v>1068.7623835719903</c:v>
                </c:pt>
                <c:pt idx="57">
                  <c:v>1028.7323568643533</c:v>
                </c:pt>
                <c:pt idx="58">
                  <c:v>991.0410724711312</c:v>
                </c:pt>
                <c:pt idx="59">
                  <c:v>955.5039258857513</c:v>
                </c:pt>
                <c:pt idx="60">
                  <c:v>921.95447514697071</c:v>
                </c:pt>
                <c:pt idx="61">
                  <c:v>890.24232072859309</c:v>
                </c:pt>
                <c:pt idx="62">
                  <c:v>860.23126977605421</c:v>
                </c:pt>
                <c:pt idx="63">
                  <c:v>831.79774183144423</c:v>
                </c:pt>
                <c:pt idx="64">
                  <c:v>804.66127592023111</c:v>
                </c:pt>
                <c:pt idx="65">
                  <c:v>780.06307697761304</c:v>
                </c:pt>
                <c:pt idx="66">
                  <c:v>754.73587422380047</c:v>
                </c:pt>
                <c:pt idx="67">
                  <c:v>732.49519374708154</c:v>
                </c:pt>
                <c:pt idx="68">
                  <c:v>709.55176369889273</c:v>
                </c:pt>
                <c:pt idx="69">
                  <c:v>689.36734348426091</c:v>
                </c:pt>
                <c:pt idx="70">
                  <c:v>668.50836104404641</c:v>
                </c:pt>
                <c:pt idx="71">
                  <c:v>650.12642155808442</c:v>
                </c:pt>
                <c:pt idx="72">
                  <c:v>631.09895358909944</c:v>
                </c:pt>
                <c:pt idx="73">
                  <c:v>614.30440408548338</c:v>
                </c:pt>
                <c:pt idx="74">
                  <c:v>596.89345659647904</c:v>
                </c:pt>
                <c:pt idx="75">
                  <c:v>581.50295613420565</c:v>
                </c:pt>
                <c:pt idx="76">
                  <c:v>565.52477439264305</c:v>
                </c:pt>
                <c:pt idx="77">
                  <c:v>551.381210253674</c:v>
                </c:pt>
                <c:pt idx="78">
                  <c:v>536.67792727688732</c:v>
                </c:pt>
                <c:pt idx="79">
                  <c:v>523.64598840327574</c:v>
                </c:pt>
                <c:pt idx="80">
                  <c:v>510.08131950735782</c:v>
                </c:pt>
                <c:pt idx="81">
                  <c:v>498.0439228999885</c:v>
                </c:pt>
                <c:pt idx="82">
                  <c:v>485.49967827189278</c:v>
                </c:pt>
                <c:pt idx="83">
                  <c:v>474.35506495900182</c:v>
                </c:pt>
                <c:pt idx="84">
                  <c:v>462.72830674323683</c:v>
                </c:pt>
                <c:pt idx="85">
                  <c:v>452.38766719534374</c:v>
                </c:pt>
                <c:pt idx="86">
                  <c:v>441.58837798846446</c:v>
                </c:pt>
                <c:pt idx="87">
                  <c:v>431.97389906186561</c:v>
                </c:pt>
                <c:pt idx="88">
                  <c:v>421.92305891115996</c:v>
                </c:pt>
                <c:pt idx="89">
                  <c:v>412.96630858051549</c:v>
                </c:pt>
                <c:pt idx="90">
                  <c:v>403.59430035174864</c:v>
                </c:pt>
                <c:pt idx="91">
                  <c:v>395.23488479214558</c:v>
                </c:pt>
                <c:pt idx="92">
                  <c:v>386.48016507088749</c:v>
                </c:pt>
                <c:pt idx="93">
                  <c:v>378.66460660686835</c:v>
                </c:pt>
                <c:pt idx="94">
                  <c:v>370.47259254065017</c:v>
                </c:pt>
                <c:pt idx="95">
                  <c:v>363.15338770203692</c:v>
                </c:pt>
                <c:pt idx="96">
                  <c:v>355.47552039953104</c:v>
                </c:pt>
                <c:pt idx="97">
                  <c:v>348.61034561797703</c:v>
                </c:pt>
                <c:pt idx="98">
                  <c:v>341.40329864441105</c:v>
                </c:pt>
                <c:pt idx="99">
                  <c:v>334.95433758231644</c:v>
                </c:pt>
                <c:pt idx="100">
                  <c:v>328.17934527849661</c:v>
                </c:pt>
                <c:pt idx="101">
                  <c:v>322.11271684113325</c:v>
                </c:pt>
                <c:pt idx="102">
                  <c:v>315.7350020559611</c:v>
                </c:pt>
                <c:pt idx="103">
                  <c:v>310.02027212468073</c:v>
                </c:pt>
                <c:pt idx="104">
                  <c:v>304.00855679397876</c:v>
                </c:pt>
                <c:pt idx="105">
                  <c:v>298.61831987820494</c:v>
                </c:pt>
                <c:pt idx="106">
                  <c:v>292.94440493656987</c:v>
                </c:pt>
                <c:pt idx="107">
                  <c:v>287.85392446001333</c:v>
                </c:pt>
                <c:pt idx="108">
                  <c:v>282.49232801207472</c:v>
                </c:pt>
                <c:pt idx="109">
                  <c:v>277.67922596507935</c:v>
                </c:pt>
                <c:pt idx="110">
                  <c:v>272.60687060133341</c:v>
                </c:pt>
                <c:pt idx="111">
                  <c:v>268.05085891422016</c:v>
                </c:pt>
                <c:pt idx="112">
                  <c:v>263.24680063690164</c:v>
                </c:pt>
                <c:pt idx="113">
                  <c:v>258.92944794159405</c:v>
                </c:pt>
                <c:pt idx="114">
                  <c:v>254.37464044687619</c:v>
                </c:pt>
                <c:pt idx="115">
                  <c:v>250.27916896019502</c:v>
                </c:pt>
                <c:pt idx="116">
                  <c:v>245.95625806572605</c:v>
                </c:pt>
                <c:pt idx="117">
                  <c:v>242.06736619751172</c:v>
                </c:pt>
                <c:pt idx="118">
                  <c:v>237.96051005679396</c:v>
                </c:pt>
                <c:pt idx="119">
                  <c:v>234.26421705859218</c:v>
                </c:pt>
                <c:pt idx="120">
                  <c:v>230.35892850352573</c:v>
                </c:pt>
                <c:pt idx="121">
                  <c:v>226.84243805969308</c:v>
                </c:pt>
                <c:pt idx="122">
                  <c:v>223.12544598936557</c:v>
                </c:pt>
                <c:pt idx="123">
                  <c:v>219.77702613642489</c:v>
                </c:pt>
                <c:pt idx="124">
                  <c:v>216.23615334735763</c:v>
                </c:pt>
                <c:pt idx="125">
                  <c:v>213.04503050854893</c:v>
                </c:pt>
                <c:pt idx="126">
                  <c:v>209.66908575776833</c:v>
                </c:pt>
                <c:pt idx="127">
                  <c:v>206.6253510133705</c:v>
                </c:pt>
                <c:pt idx="128">
                  <c:v>203.40403343574812</c:v>
                </c:pt>
                <c:pt idx="129">
                  <c:v>200.49855942820781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678-4AC3-8AD3-8E32C45D1AB8}"/>
            </c:ext>
          </c:extLst>
        </c:ser>
        <c:ser>
          <c:idx val="5"/>
          <c:order val="3"/>
          <c:spPr>
            <a:ln w="28575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'Temperature 160'!$B$18:$B$147</c:f>
              <c:numCache>
                <c:formatCode>0.0000000000</c:formatCode>
                <c:ptCount val="130"/>
                <c:pt idx="0">
                  <c:v>0.21092</c:v>
                </c:pt>
                <c:pt idx="1">
                  <c:v>0.22342000000000001</c:v>
                </c:pt>
                <c:pt idx="2">
                  <c:v>0.23591999999999999</c:v>
                </c:pt>
                <c:pt idx="3">
                  <c:v>0.24842</c:v>
                </c:pt>
                <c:pt idx="4">
                  <c:v>0.26091999999999999</c:v>
                </c:pt>
                <c:pt idx="5">
                  <c:v>0.27342</c:v>
                </c:pt>
                <c:pt idx="6">
                  <c:v>0.28592000000000001</c:v>
                </c:pt>
                <c:pt idx="7">
                  <c:v>0.29842000000000002</c:v>
                </c:pt>
                <c:pt idx="8">
                  <c:v>0.31092000000000003</c:v>
                </c:pt>
                <c:pt idx="9">
                  <c:v>0.32342000000000004</c:v>
                </c:pt>
                <c:pt idx="10">
                  <c:v>0.33592</c:v>
                </c:pt>
                <c:pt idx="11">
                  <c:v>0.34841999999999995</c:v>
                </c:pt>
                <c:pt idx="12">
                  <c:v>0.36092000000000002</c:v>
                </c:pt>
                <c:pt idx="13">
                  <c:v>0.37341999999999997</c:v>
                </c:pt>
                <c:pt idx="14">
                  <c:v>0.38592000000000004</c:v>
                </c:pt>
                <c:pt idx="15">
                  <c:v>0.39842</c:v>
                </c:pt>
                <c:pt idx="16">
                  <c:v>0.41091999999999995</c:v>
                </c:pt>
                <c:pt idx="17">
                  <c:v>0.42341999999999996</c:v>
                </c:pt>
                <c:pt idx="18">
                  <c:v>0.43591999999999997</c:v>
                </c:pt>
                <c:pt idx="19">
                  <c:v>0.44841999999999999</c:v>
                </c:pt>
                <c:pt idx="20">
                  <c:v>0.46092</c:v>
                </c:pt>
                <c:pt idx="21">
                  <c:v>0.47342000000000001</c:v>
                </c:pt>
                <c:pt idx="22">
                  <c:v>0.48592000000000002</c:v>
                </c:pt>
                <c:pt idx="23">
                  <c:v>0.49841999999999997</c:v>
                </c:pt>
                <c:pt idx="24">
                  <c:v>0.51092000000000004</c:v>
                </c:pt>
                <c:pt idx="25">
                  <c:v>0.52342</c:v>
                </c:pt>
                <c:pt idx="26">
                  <c:v>0.53591999999999995</c:v>
                </c:pt>
                <c:pt idx="27">
                  <c:v>0.54842000000000002</c:v>
                </c:pt>
                <c:pt idx="28">
                  <c:v>0.56092000000000009</c:v>
                </c:pt>
                <c:pt idx="29">
                  <c:v>0.57341999999999993</c:v>
                </c:pt>
                <c:pt idx="30">
                  <c:v>0.58592</c:v>
                </c:pt>
                <c:pt idx="31">
                  <c:v>0.59841999999999995</c:v>
                </c:pt>
                <c:pt idx="32">
                  <c:v>0.61092000000000002</c:v>
                </c:pt>
                <c:pt idx="33">
                  <c:v>0.62341999999999997</c:v>
                </c:pt>
                <c:pt idx="34">
                  <c:v>0.63591999999999993</c:v>
                </c:pt>
                <c:pt idx="35">
                  <c:v>0.64842</c:v>
                </c:pt>
                <c:pt idx="36">
                  <c:v>0.66091999999999995</c:v>
                </c:pt>
                <c:pt idx="37">
                  <c:v>0.67342000000000002</c:v>
                </c:pt>
                <c:pt idx="38">
                  <c:v>0.68591999999999997</c:v>
                </c:pt>
                <c:pt idx="39">
                  <c:v>0.69842000000000004</c:v>
                </c:pt>
                <c:pt idx="40">
                  <c:v>0.71092</c:v>
                </c:pt>
                <c:pt idx="41">
                  <c:v>0.72342000000000006</c:v>
                </c:pt>
                <c:pt idx="42">
                  <c:v>0.73592000000000002</c:v>
                </c:pt>
                <c:pt idx="43">
                  <c:v>0.74842000000000009</c:v>
                </c:pt>
                <c:pt idx="44">
                  <c:v>0.76092000000000004</c:v>
                </c:pt>
                <c:pt idx="45">
                  <c:v>0.77342</c:v>
                </c:pt>
                <c:pt idx="46">
                  <c:v>0.78591999999999995</c:v>
                </c:pt>
                <c:pt idx="47">
                  <c:v>0.79841999999999991</c:v>
                </c:pt>
                <c:pt idx="48">
                  <c:v>0.81091999999999997</c:v>
                </c:pt>
                <c:pt idx="49">
                  <c:v>0.82342000000000004</c:v>
                </c:pt>
                <c:pt idx="50">
                  <c:v>0.83592</c:v>
                </c:pt>
                <c:pt idx="51">
                  <c:v>0.84841999999999995</c:v>
                </c:pt>
                <c:pt idx="52">
                  <c:v>0.86092000000000002</c:v>
                </c:pt>
                <c:pt idx="53">
                  <c:v>0.87342000000000009</c:v>
                </c:pt>
                <c:pt idx="54">
                  <c:v>0.88592000000000004</c:v>
                </c:pt>
                <c:pt idx="55">
                  <c:v>0.89842</c:v>
                </c:pt>
                <c:pt idx="56">
                  <c:v>0.91092000000000006</c:v>
                </c:pt>
                <c:pt idx="57">
                  <c:v>0.92341999999999991</c:v>
                </c:pt>
                <c:pt idx="58">
                  <c:v>0.93591999999999997</c:v>
                </c:pt>
                <c:pt idx="59">
                  <c:v>0.94841999999999993</c:v>
                </c:pt>
                <c:pt idx="60">
                  <c:v>0.96092</c:v>
                </c:pt>
                <c:pt idx="61">
                  <c:v>0.97341999999999995</c:v>
                </c:pt>
                <c:pt idx="62">
                  <c:v>0.98592000000000002</c:v>
                </c:pt>
                <c:pt idx="63">
                  <c:v>0.99841999999999997</c:v>
                </c:pt>
                <c:pt idx="64">
                  <c:v>1.0109999999999999</c:v>
                </c:pt>
                <c:pt idx="65">
                  <c:v>1.0230000000000001</c:v>
                </c:pt>
                <c:pt idx="66">
                  <c:v>1.036</c:v>
                </c:pt>
                <c:pt idx="67">
                  <c:v>1.048</c:v>
                </c:pt>
                <c:pt idx="68">
                  <c:v>1.0609999999999999</c:v>
                </c:pt>
                <c:pt idx="69">
                  <c:v>1.073</c:v>
                </c:pt>
                <c:pt idx="70">
                  <c:v>1.0860000000000001</c:v>
                </c:pt>
                <c:pt idx="71">
                  <c:v>1.0979999999999999</c:v>
                </c:pt>
                <c:pt idx="72">
                  <c:v>1.111</c:v>
                </c:pt>
                <c:pt idx="73">
                  <c:v>1.123</c:v>
                </c:pt>
                <c:pt idx="74">
                  <c:v>1.1360000000000001</c:v>
                </c:pt>
                <c:pt idx="75">
                  <c:v>1.1479999999999999</c:v>
                </c:pt>
                <c:pt idx="76">
                  <c:v>1.161</c:v>
                </c:pt>
                <c:pt idx="77">
                  <c:v>1.173</c:v>
                </c:pt>
                <c:pt idx="78">
                  <c:v>1.1859999999999999</c:v>
                </c:pt>
                <c:pt idx="79">
                  <c:v>1.198</c:v>
                </c:pt>
                <c:pt idx="80">
                  <c:v>1.2110000000000001</c:v>
                </c:pt>
                <c:pt idx="81">
                  <c:v>1.2230000000000001</c:v>
                </c:pt>
                <c:pt idx="82">
                  <c:v>1.236</c:v>
                </c:pt>
                <c:pt idx="83">
                  <c:v>1.248</c:v>
                </c:pt>
                <c:pt idx="84">
                  <c:v>1.2609999999999999</c:v>
                </c:pt>
                <c:pt idx="85">
                  <c:v>1.2729999999999999</c:v>
                </c:pt>
                <c:pt idx="86">
                  <c:v>1.286</c:v>
                </c:pt>
                <c:pt idx="87">
                  <c:v>1.298</c:v>
                </c:pt>
                <c:pt idx="88">
                  <c:v>1.3109999999999999</c:v>
                </c:pt>
                <c:pt idx="89">
                  <c:v>1.323</c:v>
                </c:pt>
                <c:pt idx="90">
                  <c:v>1.3359999999999999</c:v>
                </c:pt>
                <c:pt idx="91">
                  <c:v>1.3480000000000001</c:v>
                </c:pt>
                <c:pt idx="92">
                  <c:v>1.361</c:v>
                </c:pt>
                <c:pt idx="93">
                  <c:v>1.373</c:v>
                </c:pt>
                <c:pt idx="94">
                  <c:v>1.3860000000000001</c:v>
                </c:pt>
                <c:pt idx="95">
                  <c:v>1.3980000000000001</c:v>
                </c:pt>
                <c:pt idx="96">
                  <c:v>1.411</c:v>
                </c:pt>
                <c:pt idx="97">
                  <c:v>1.423</c:v>
                </c:pt>
                <c:pt idx="98">
                  <c:v>1.4359999999999999</c:v>
                </c:pt>
                <c:pt idx="99">
                  <c:v>1.4480000000000002</c:v>
                </c:pt>
                <c:pt idx="100">
                  <c:v>1.4610000000000001</c:v>
                </c:pt>
                <c:pt idx="101">
                  <c:v>1.4729999999999999</c:v>
                </c:pt>
                <c:pt idx="102">
                  <c:v>1.4860000000000002</c:v>
                </c:pt>
                <c:pt idx="103">
                  <c:v>1.4979999999999998</c:v>
                </c:pt>
                <c:pt idx="104">
                  <c:v>1.5110000000000001</c:v>
                </c:pt>
                <c:pt idx="105">
                  <c:v>1.5229999999999999</c:v>
                </c:pt>
                <c:pt idx="106">
                  <c:v>1.5359999999999998</c:v>
                </c:pt>
                <c:pt idx="107">
                  <c:v>1.548</c:v>
                </c:pt>
                <c:pt idx="108">
                  <c:v>1.5609999999999999</c:v>
                </c:pt>
                <c:pt idx="109">
                  <c:v>1.573</c:v>
                </c:pt>
                <c:pt idx="110">
                  <c:v>1.5859999999999999</c:v>
                </c:pt>
                <c:pt idx="111">
                  <c:v>1.5979999999999999</c:v>
                </c:pt>
                <c:pt idx="112">
                  <c:v>1.611</c:v>
                </c:pt>
                <c:pt idx="113">
                  <c:v>1.623</c:v>
                </c:pt>
                <c:pt idx="114">
                  <c:v>1.6359999999999999</c:v>
                </c:pt>
                <c:pt idx="115">
                  <c:v>1.6480000000000001</c:v>
                </c:pt>
                <c:pt idx="116">
                  <c:v>1.661</c:v>
                </c:pt>
                <c:pt idx="117">
                  <c:v>1.673</c:v>
                </c:pt>
                <c:pt idx="118">
                  <c:v>1.6859999999999999</c:v>
                </c:pt>
                <c:pt idx="119">
                  <c:v>1.698</c:v>
                </c:pt>
                <c:pt idx="120">
                  <c:v>1.7110000000000001</c:v>
                </c:pt>
                <c:pt idx="121">
                  <c:v>1.7230000000000001</c:v>
                </c:pt>
                <c:pt idx="122">
                  <c:v>1.736</c:v>
                </c:pt>
                <c:pt idx="123">
                  <c:v>1.7480000000000002</c:v>
                </c:pt>
                <c:pt idx="124">
                  <c:v>1.7610000000000001</c:v>
                </c:pt>
                <c:pt idx="125">
                  <c:v>1.7730000000000001</c:v>
                </c:pt>
                <c:pt idx="126">
                  <c:v>1.786</c:v>
                </c:pt>
                <c:pt idx="127">
                  <c:v>1.7979999999999998</c:v>
                </c:pt>
                <c:pt idx="128">
                  <c:v>1.8110000000000002</c:v>
                </c:pt>
                <c:pt idx="129">
                  <c:v>1.823</c:v>
                </c:pt>
              </c:numCache>
            </c:numRef>
          </c:xVal>
          <c:yVal>
            <c:numRef>
              <c:f>'Temperature 160'!$V$18:$V$147</c:f>
              <c:numCache>
                <c:formatCode>General</c:formatCode>
                <c:ptCount val="130"/>
                <c:pt idx="0">
                  <c:v>3800.5177590999015</c:v>
                </c:pt>
                <c:pt idx="1">
                  <c:v>4652.421248451562</c:v>
                </c:pt>
                <c:pt idx="2">
                  <c:v>5742.4469892553461</c:v>
                </c:pt>
                <c:pt idx="3">
                  <c:v>7157.4098735553316</c:v>
                </c:pt>
                <c:pt idx="4">
                  <c:v>9023.3560580768935</c:v>
                </c:pt>
                <c:pt idx="5">
                  <c:v>11525.232802526043</c:v>
                </c:pt>
                <c:pt idx="6">
                  <c:v>14934.774674805461</c:v>
                </c:pt>
                <c:pt idx="7">
                  <c:v>19643.353440514493</c:v>
                </c:pt>
                <c:pt idx="8">
                  <c:v>26175.615819980816</c:v>
                </c:pt>
                <c:pt idx="9">
                  <c:v>35091.54508217048</c:v>
                </c:pt>
                <c:pt idx="10">
                  <c:v>46525.730709945106</c:v>
                </c:pt>
                <c:pt idx="11">
                  <c:v>59020.962548666459</c:v>
                </c:pt>
                <c:pt idx="12">
                  <c:v>68340.406207324369</c:v>
                </c:pt>
                <c:pt idx="13">
                  <c:v>69543.140363807936</c:v>
                </c:pt>
                <c:pt idx="14">
                  <c:v>62393.696106558353</c:v>
                </c:pt>
                <c:pt idx="15">
                  <c:v>51438.630907030856</c:v>
                </c:pt>
                <c:pt idx="16">
                  <c:v>40811.706093589288</c:v>
                </c:pt>
                <c:pt idx="17">
                  <c:v>32141.92616041486</c:v>
                </c:pt>
                <c:pt idx="18">
                  <c:v>25523.465516067667</c:v>
                </c:pt>
                <c:pt idx="19">
                  <c:v>20564.346417822257</c:v>
                </c:pt>
                <c:pt idx="20">
                  <c:v>16838.367007387351</c:v>
                </c:pt>
                <c:pt idx="21">
                  <c:v>14005.593646431029</c:v>
                </c:pt>
                <c:pt idx="22">
                  <c:v>11818.98728331094</c:v>
                </c:pt>
                <c:pt idx="23">
                  <c:v>10104.187227688837</c:v>
                </c:pt>
                <c:pt idx="24">
                  <c:v>8738.605064443389</c:v>
                </c:pt>
                <c:pt idx="25">
                  <c:v>7635.4266235446394</c:v>
                </c:pt>
                <c:pt idx="26">
                  <c:v>6732.4227198247409</c:v>
                </c:pt>
                <c:pt idx="27">
                  <c:v>5984.3558187343251</c:v>
                </c:pt>
                <c:pt idx="28">
                  <c:v>5357.8595685608634</c:v>
                </c:pt>
                <c:pt idx="29">
                  <c:v>4827.9702311636993</c:v>
                </c:pt>
                <c:pt idx="30">
                  <c:v>4375.7541971143255</c:v>
                </c:pt>
                <c:pt idx="31">
                  <c:v>3986.6654598042287</c:v>
                </c:pt>
                <c:pt idx="32">
                  <c:v>3649.3935063596646</c:v>
                </c:pt>
                <c:pt idx="33">
                  <c:v>3355.0444231270458</c:v>
                </c:pt>
                <c:pt idx="34">
                  <c:v>3096.5512197899948</c:v>
                </c:pt>
                <c:pt idx="35">
                  <c:v>2868.2438466332296</c:v>
                </c:pt>
                <c:pt idx="36">
                  <c:v>2665.531877102866</c:v>
                </c:pt>
                <c:pt idx="37">
                  <c:v>2484.6676568717944</c:v>
                </c:pt>
                <c:pt idx="38">
                  <c:v>2322.5676041798306</c:v>
                </c:pt>
                <c:pt idx="39">
                  <c:v>2176.6760106120405</c:v>
                </c:pt>
                <c:pt idx="40">
                  <c:v>2044.8602381814203</c:v>
                </c:pt>
                <c:pt idx="41">
                  <c:v>1925.3293465905308</c:v>
                </c:pt>
                <c:pt idx="42">
                  <c:v>1816.5703748432036</c:v>
                </c:pt>
                <c:pt idx="43">
                  <c:v>1717.2980469041345</c:v>
                </c:pt>
                <c:pt idx="44">
                  <c:v>1626.4147731259309</c:v>
                </c:pt>
                <c:pt idx="45">
                  <c:v>1542.978612852555</c:v>
                </c:pt>
                <c:pt idx="46">
                  <c:v>1466.177440726208</c:v>
                </c:pt>
                <c:pt idx="47">
                  <c:v>1395.307982712839</c:v>
                </c:pt>
                <c:pt idx="48">
                  <c:v>1329.7587013319571</c:v>
                </c:pt>
                <c:pt idx="49">
                  <c:v>1268.9957435427114</c:v>
                </c:pt>
                <c:pt idx="50">
                  <c:v>1212.5513407504477</c:v>
                </c:pt>
                <c:pt idx="51">
                  <c:v>1160.0141838131076</c:v>
                </c:pt>
                <c:pt idx="52">
                  <c:v>1111.0213977834408</c:v>
                </c:pt>
                <c:pt idx="53">
                  <c:v>1065.2518194211157</c:v>
                </c:pt>
                <c:pt idx="54">
                  <c:v>1022.4203410928511</c:v>
                </c:pt>
                <c:pt idx="55">
                  <c:v>982.27313185034598</c:v>
                </c:pt>
                <c:pt idx="56">
                  <c:v>944.58358342482597</c:v>
                </c:pt>
                <c:pt idx="57">
                  <c:v>909.14885798477428</c:v>
                </c:pt>
                <c:pt idx="58">
                  <c:v>875.78693755999927</c:v>
                </c:pt>
                <c:pt idx="59">
                  <c:v>844.33409339466743</c:v>
                </c:pt>
                <c:pt idx="60">
                  <c:v>814.64270818487807</c:v>
                </c:pt>
                <c:pt idx="61">
                  <c:v>786.57939597204336</c:v>
                </c:pt>
                <c:pt idx="62">
                  <c:v>760.02337400914928</c:v>
                </c:pt>
                <c:pt idx="63">
                  <c:v>734.86504866357097</c:v>
                </c:pt>
                <c:pt idx="64">
                  <c:v>710.85605850747527</c:v>
                </c:pt>
                <c:pt idx="65">
                  <c:v>689.09426463154091</c:v>
                </c:pt>
                <c:pt idx="66">
                  <c:v>666.68902944391596</c:v>
                </c:pt>
                <c:pt idx="67">
                  <c:v>647.01552181579893</c:v>
                </c:pt>
                <c:pt idx="68">
                  <c:v>626.72168481647043</c:v>
                </c:pt>
                <c:pt idx="69">
                  <c:v>608.8693609211964</c:v>
                </c:pt>
                <c:pt idx="70">
                  <c:v>590.42154735668464</c:v>
                </c:pt>
                <c:pt idx="71">
                  <c:v>574.16542422369537</c:v>
                </c:pt>
                <c:pt idx="72">
                  <c:v>557.33941387640971</c:v>
                </c:pt>
                <c:pt idx="73">
                  <c:v>542.48882861563652</c:v>
                </c:pt>
                <c:pt idx="74">
                  <c:v>527.09405532786377</c:v>
                </c:pt>
                <c:pt idx="75">
                  <c:v>513.48650788411123</c:v>
                </c:pt>
                <c:pt idx="76">
                  <c:v>499.36011445871071</c:v>
                </c:pt>
                <c:pt idx="77">
                  <c:v>486.85636808624815</c:v>
                </c:pt>
                <c:pt idx="78">
                  <c:v>473.85845770900335</c:v>
                </c:pt>
                <c:pt idx="79">
                  <c:v>462.33861117493285</c:v>
                </c:pt>
                <c:pt idx="80">
                  <c:v>450.34842714124414</c:v>
                </c:pt>
                <c:pt idx="81">
                  <c:v>439.70874388951694</c:v>
                </c:pt>
                <c:pt idx="82">
                  <c:v>428.62157529691126</c:v>
                </c:pt>
                <c:pt idx="83">
                  <c:v>418.77190683749507</c:v>
                </c:pt>
                <c:pt idx="84">
                  <c:v>408.49656627094532</c:v>
                </c:pt>
                <c:pt idx="85">
                  <c:v>399.35824544217064</c:v>
                </c:pt>
                <c:pt idx="86">
                  <c:v>389.81500052275476</c:v>
                </c:pt>
                <c:pt idx="87">
                  <c:v>381.31910884902123</c:v>
                </c:pt>
                <c:pt idx="88">
                  <c:v>372.43797631589621</c:v>
                </c:pt>
                <c:pt idx="89">
                  <c:v>364.52391113785802</c:v>
                </c:pt>
                <c:pt idx="90">
                  <c:v>356.24324233848421</c:v>
                </c:pt>
                <c:pt idx="91">
                  <c:v>348.85752563312002</c:v>
                </c:pt>
                <c:pt idx="92">
                  <c:v>341.12282765001788</c:v>
                </c:pt>
                <c:pt idx="93">
                  <c:v>334.21811084531936</c:v>
                </c:pt>
                <c:pt idx="94">
                  <c:v>326.98105924133904</c:v>
                </c:pt>
                <c:pt idx="95">
                  <c:v>320.51528784736519</c:v>
                </c:pt>
                <c:pt idx="96">
                  <c:v>313.73289607301041</c:v>
                </c:pt>
                <c:pt idx="97">
                  <c:v>307.66860531312687</c:v>
                </c:pt>
                <c:pt idx="98">
                  <c:v>301.30252285228943</c:v>
                </c:pt>
                <c:pt idx="99">
                  <c:v>295.60624121064137</c:v>
                </c:pt>
                <c:pt idx="100">
                  <c:v>289.62215803413579</c:v>
                </c:pt>
                <c:pt idx="101">
                  <c:v>284.26390012633163</c:v>
                </c:pt>
                <c:pt idx="102">
                  <c:v>278.63103933895695</c:v>
                </c:pt>
                <c:pt idx="103">
                  <c:v>273.58387305214342</c:v>
                </c:pt>
                <c:pt idx="104">
                  <c:v>268.27455703029284</c:v>
                </c:pt>
                <c:pt idx="105">
                  <c:v>263.51423268370502</c:v>
                </c:pt>
                <c:pt idx="106">
                  <c:v>258.50351071140176</c:v>
                </c:pt>
                <c:pt idx="107">
                  <c:v>254.00814222337627</c:v>
                </c:pt>
                <c:pt idx="108">
                  <c:v>249.27346980019274</c:v>
                </c:pt>
                <c:pt idx="109">
                  <c:v>245.02325963754052</c:v>
                </c:pt>
                <c:pt idx="110">
                  <c:v>240.54422137054212</c:v>
                </c:pt>
                <c:pt idx="111">
                  <c:v>236.52122249674292</c:v>
                </c:pt>
                <c:pt idx="112">
                  <c:v>232.2792918912705</c:v>
                </c:pt>
                <c:pt idx="113">
                  <c:v>228.4672010948365</c:v>
                </c:pt>
                <c:pt idx="114">
                  <c:v>224.44553169575929</c:v>
                </c:pt>
                <c:pt idx="115">
                  <c:v>220.82950962632685</c:v>
                </c:pt>
                <c:pt idx="116">
                  <c:v>217.01275288684263</c:v>
                </c:pt>
                <c:pt idx="117">
                  <c:v>213.57926689848446</c:v>
                </c:pt>
                <c:pt idx="118">
                  <c:v>209.95341291011445</c:v>
                </c:pt>
                <c:pt idx="119">
                  <c:v>206.69009944374139</c:v>
                </c:pt>
                <c:pt idx="120">
                  <c:v>203.24233728221364</c:v>
                </c:pt>
                <c:pt idx="121">
                  <c:v>200.13788103906771</c:v>
                </c:pt>
                <c:pt idx="122">
                  <c:v>196.85647599258456</c:v>
                </c:pt>
                <c:pt idx="123">
                  <c:v>193.90050358027966</c:v>
                </c:pt>
                <c:pt idx="124">
                  <c:v>190.77468895003764</c:v>
                </c:pt>
                <c:pt idx="125">
                  <c:v>187.95767503851442</c:v>
                </c:pt>
                <c:pt idx="126">
                  <c:v>184.97755655284186</c:v>
                </c:pt>
                <c:pt idx="127">
                  <c:v>182.290740873614</c:v>
                </c:pt>
                <c:pt idx="128">
                  <c:v>179.44721204994272</c:v>
                </c:pt>
                <c:pt idx="129">
                  <c:v>176.88252581905564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678-4AC3-8AD3-8E32C45D1AB8}"/>
            </c:ext>
          </c:extLst>
        </c:ser>
        <c:ser>
          <c:idx val="6"/>
          <c:order val="5"/>
          <c:spPr>
            <a:ln w="28575"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'Temperature 180'!$B$18:$B$147</c:f>
              <c:numCache>
                <c:formatCode>0.0000000000</c:formatCode>
                <c:ptCount val="130"/>
                <c:pt idx="0">
                  <c:v>0.21092</c:v>
                </c:pt>
                <c:pt idx="1">
                  <c:v>0.22342000000000001</c:v>
                </c:pt>
                <c:pt idx="2">
                  <c:v>0.23591999999999999</c:v>
                </c:pt>
                <c:pt idx="3">
                  <c:v>0.24842</c:v>
                </c:pt>
                <c:pt idx="4">
                  <c:v>0.26091999999999999</c:v>
                </c:pt>
                <c:pt idx="5">
                  <c:v>0.27342</c:v>
                </c:pt>
                <c:pt idx="6">
                  <c:v>0.28592000000000001</c:v>
                </c:pt>
                <c:pt idx="7">
                  <c:v>0.29842000000000002</c:v>
                </c:pt>
                <c:pt idx="8">
                  <c:v>0.31092000000000003</c:v>
                </c:pt>
                <c:pt idx="9">
                  <c:v>0.32342000000000004</c:v>
                </c:pt>
                <c:pt idx="10">
                  <c:v>0.33592</c:v>
                </c:pt>
                <c:pt idx="11">
                  <c:v>0.34841999999999995</c:v>
                </c:pt>
                <c:pt idx="12">
                  <c:v>0.36092000000000002</c:v>
                </c:pt>
                <c:pt idx="13">
                  <c:v>0.37341999999999997</c:v>
                </c:pt>
                <c:pt idx="14">
                  <c:v>0.38592000000000004</c:v>
                </c:pt>
                <c:pt idx="15">
                  <c:v>0.39842</c:v>
                </c:pt>
                <c:pt idx="16">
                  <c:v>0.41091999999999995</c:v>
                </c:pt>
                <c:pt idx="17">
                  <c:v>0.42341999999999996</c:v>
                </c:pt>
                <c:pt idx="18">
                  <c:v>0.43591999999999997</c:v>
                </c:pt>
                <c:pt idx="19">
                  <c:v>0.44841999999999999</c:v>
                </c:pt>
                <c:pt idx="20">
                  <c:v>0.46092</c:v>
                </c:pt>
                <c:pt idx="21">
                  <c:v>0.47342000000000001</c:v>
                </c:pt>
                <c:pt idx="22">
                  <c:v>0.48592000000000002</c:v>
                </c:pt>
                <c:pt idx="23">
                  <c:v>0.49841999999999997</c:v>
                </c:pt>
                <c:pt idx="24">
                  <c:v>0.51092000000000004</c:v>
                </c:pt>
                <c:pt idx="25">
                  <c:v>0.52342</c:v>
                </c:pt>
                <c:pt idx="26">
                  <c:v>0.53591999999999995</c:v>
                </c:pt>
                <c:pt idx="27">
                  <c:v>0.54842000000000002</c:v>
                </c:pt>
                <c:pt idx="28">
                  <c:v>0.56092000000000009</c:v>
                </c:pt>
                <c:pt idx="29">
                  <c:v>0.57341999999999993</c:v>
                </c:pt>
                <c:pt idx="30">
                  <c:v>0.58592</c:v>
                </c:pt>
                <c:pt idx="31">
                  <c:v>0.59841999999999995</c:v>
                </c:pt>
                <c:pt idx="32">
                  <c:v>0.61092000000000002</c:v>
                </c:pt>
                <c:pt idx="33">
                  <c:v>0.62341999999999997</c:v>
                </c:pt>
                <c:pt idx="34">
                  <c:v>0.63591999999999993</c:v>
                </c:pt>
                <c:pt idx="35">
                  <c:v>0.64842</c:v>
                </c:pt>
                <c:pt idx="36">
                  <c:v>0.66091999999999995</c:v>
                </c:pt>
                <c:pt idx="37">
                  <c:v>0.67342000000000002</c:v>
                </c:pt>
                <c:pt idx="38">
                  <c:v>0.68591999999999997</c:v>
                </c:pt>
                <c:pt idx="39">
                  <c:v>0.69842000000000004</c:v>
                </c:pt>
                <c:pt idx="40">
                  <c:v>0.71092</c:v>
                </c:pt>
                <c:pt idx="41">
                  <c:v>0.72342000000000006</c:v>
                </c:pt>
                <c:pt idx="42">
                  <c:v>0.73592000000000002</c:v>
                </c:pt>
                <c:pt idx="43">
                  <c:v>0.74842000000000009</c:v>
                </c:pt>
                <c:pt idx="44">
                  <c:v>0.76092000000000004</c:v>
                </c:pt>
                <c:pt idx="45">
                  <c:v>0.77342</c:v>
                </c:pt>
                <c:pt idx="46">
                  <c:v>0.78591999999999995</c:v>
                </c:pt>
                <c:pt idx="47">
                  <c:v>0.79841999999999991</c:v>
                </c:pt>
                <c:pt idx="48">
                  <c:v>0.81091999999999997</c:v>
                </c:pt>
                <c:pt idx="49">
                  <c:v>0.82342000000000004</c:v>
                </c:pt>
                <c:pt idx="50">
                  <c:v>0.83592</c:v>
                </c:pt>
                <c:pt idx="51">
                  <c:v>0.84841999999999995</c:v>
                </c:pt>
                <c:pt idx="52">
                  <c:v>0.86092000000000002</c:v>
                </c:pt>
                <c:pt idx="53">
                  <c:v>0.87342000000000009</c:v>
                </c:pt>
                <c:pt idx="54">
                  <c:v>0.88592000000000004</c:v>
                </c:pt>
                <c:pt idx="55">
                  <c:v>0.89842</c:v>
                </c:pt>
                <c:pt idx="56">
                  <c:v>0.91092000000000006</c:v>
                </c:pt>
                <c:pt idx="57">
                  <c:v>0.92341999999999991</c:v>
                </c:pt>
                <c:pt idx="58">
                  <c:v>0.93591999999999997</c:v>
                </c:pt>
                <c:pt idx="59">
                  <c:v>0.94841999999999993</c:v>
                </c:pt>
                <c:pt idx="60">
                  <c:v>0.96092</c:v>
                </c:pt>
                <c:pt idx="61">
                  <c:v>0.97341999999999995</c:v>
                </c:pt>
                <c:pt idx="62">
                  <c:v>0.98592000000000002</c:v>
                </c:pt>
                <c:pt idx="63">
                  <c:v>0.99841999999999997</c:v>
                </c:pt>
                <c:pt idx="64">
                  <c:v>1.0109999999999999</c:v>
                </c:pt>
                <c:pt idx="65">
                  <c:v>1.0230000000000001</c:v>
                </c:pt>
                <c:pt idx="66">
                  <c:v>1.036</c:v>
                </c:pt>
                <c:pt idx="67">
                  <c:v>1.048</c:v>
                </c:pt>
                <c:pt idx="68">
                  <c:v>1.0609999999999999</c:v>
                </c:pt>
                <c:pt idx="69">
                  <c:v>1.073</c:v>
                </c:pt>
                <c:pt idx="70">
                  <c:v>1.0860000000000001</c:v>
                </c:pt>
                <c:pt idx="71">
                  <c:v>1.0979999999999999</c:v>
                </c:pt>
                <c:pt idx="72">
                  <c:v>1.111</c:v>
                </c:pt>
                <c:pt idx="73">
                  <c:v>1.123</c:v>
                </c:pt>
                <c:pt idx="74">
                  <c:v>1.1360000000000001</c:v>
                </c:pt>
                <c:pt idx="75">
                  <c:v>1.1479999999999999</c:v>
                </c:pt>
                <c:pt idx="76">
                  <c:v>1.161</c:v>
                </c:pt>
                <c:pt idx="77">
                  <c:v>1.173</c:v>
                </c:pt>
                <c:pt idx="78">
                  <c:v>1.1859999999999999</c:v>
                </c:pt>
                <c:pt idx="79">
                  <c:v>1.198</c:v>
                </c:pt>
                <c:pt idx="80">
                  <c:v>1.2110000000000001</c:v>
                </c:pt>
                <c:pt idx="81">
                  <c:v>1.2230000000000001</c:v>
                </c:pt>
                <c:pt idx="82">
                  <c:v>1.236</c:v>
                </c:pt>
                <c:pt idx="83">
                  <c:v>1.248</c:v>
                </c:pt>
                <c:pt idx="84">
                  <c:v>1.2609999999999999</c:v>
                </c:pt>
                <c:pt idx="85">
                  <c:v>1.2729999999999999</c:v>
                </c:pt>
                <c:pt idx="86">
                  <c:v>1.286</c:v>
                </c:pt>
                <c:pt idx="87">
                  <c:v>1.298</c:v>
                </c:pt>
                <c:pt idx="88">
                  <c:v>1.3109999999999999</c:v>
                </c:pt>
                <c:pt idx="89">
                  <c:v>1.323</c:v>
                </c:pt>
                <c:pt idx="90">
                  <c:v>1.3359999999999999</c:v>
                </c:pt>
                <c:pt idx="91">
                  <c:v>1.3480000000000001</c:v>
                </c:pt>
                <c:pt idx="92">
                  <c:v>1.361</c:v>
                </c:pt>
                <c:pt idx="93">
                  <c:v>1.373</c:v>
                </c:pt>
                <c:pt idx="94">
                  <c:v>1.3860000000000001</c:v>
                </c:pt>
                <c:pt idx="95">
                  <c:v>1.3980000000000001</c:v>
                </c:pt>
                <c:pt idx="96">
                  <c:v>1.411</c:v>
                </c:pt>
                <c:pt idx="97">
                  <c:v>1.423</c:v>
                </c:pt>
                <c:pt idx="98">
                  <c:v>1.4359999999999999</c:v>
                </c:pt>
                <c:pt idx="99">
                  <c:v>1.4480000000000002</c:v>
                </c:pt>
                <c:pt idx="100">
                  <c:v>1.4610000000000001</c:v>
                </c:pt>
                <c:pt idx="101">
                  <c:v>1.4729999999999999</c:v>
                </c:pt>
                <c:pt idx="102">
                  <c:v>1.4860000000000002</c:v>
                </c:pt>
                <c:pt idx="103">
                  <c:v>1.4979999999999998</c:v>
                </c:pt>
                <c:pt idx="104">
                  <c:v>1.5110000000000001</c:v>
                </c:pt>
                <c:pt idx="105">
                  <c:v>1.5229999999999999</c:v>
                </c:pt>
                <c:pt idx="106">
                  <c:v>1.5359999999999998</c:v>
                </c:pt>
                <c:pt idx="107">
                  <c:v>1.548</c:v>
                </c:pt>
                <c:pt idx="108">
                  <c:v>1.5609999999999999</c:v>
                </c:pt>
                <c:pt idx="109">
                  <c:v>1.573</c:v>
                </c:pt>
                <c:pt idx="110">
                  <c:v>1.5859999999999999</c:v>
                </c:pt>
                <c:pt idx="111">
                  <c:v>1.5979999999999999</c:v>
                </c:pt>
                <c:pt idx="112">
                  <c:v>1.611</c:v>
                </c:pt>
                <c:pt idx="113">
                  <c:v>1.623</c:v>
                </c:pt>
                <c:pt idx="114">
                  <c:v>1.6359999999999999</c:v>
                </c:pt>
                <c:pt idx="115">
                  <c:v>1.6480000000000001</c:v>
                </c:pt>
                <c:pt idx="116">
                  <c:v>1.661</c:v>
                </c:pt>
                <c:pt idx="117">
                  <c:v>1.673</c:v>
                </c:pt>
                <c:pt idx="118">
                  <c:v>1.6859999999999999</c:v>
                </c:pt>
                <c:pt idx="119">
                  <c:v>1.698</c:v>
                </c:pt>
                <c:pt idx="120">
                  <c:v>1.7110000000000001</c:v>
                </c:pt>
                <c:pt idx="121">
                  <c:v>1.7230000000000001</c:v>
                </c:pt>
                <c:pt idx="122">
                  <c:v>1.736</c:v>
                </c:pt>
                <c:pt idx="123">
                  <c:v>1.7480000000000002</c:v>
                </c:pt>
                <c:pt idx="124">
                  <c:v>1.7610000000000001</c:v>
                </c:pt>
                <c:pt idx="125">
                  <c:v>1.7730000000000001</c:v>
                </c:pt>
                <c:pt idx="126">
                  <c:v>1.786</c:v>
                </c:pt>
                <c:pt idx="127">
                  <c:v>1.7979999999999998</c:v>
                </c:pt>
                <c:pt idx="128">
                  <c:v>1.8110000000000002</c:v>
                </c:pt>
                <c:pt idx="129">
                  <c:v>1.823</c:v>
                </c:pt>
              </c:numCache>
            </c:numRef>
          </c:xVal>
          <c:yVal>
            <c:numRef>
              <c:f>'Temperature 180'!$V$18:$V$147</c:f>
              <c:numCache>
                <c:formatCode>General</c:formatCode>
                <c:ptCount val="130"/>
                <c:pt idx="0">
                  <c:v>3936.066759061644</c:v>
                </c:pt>
                <c:pt idx="1">
                  <c:v>4793.0241856754637</c:v>
                </c:pt>
                <c:pt idx="2">
                  <c:v>5879.0878418478833</c:v>
                </c:pt>
                <c:pt idx="3">
                  <c:v>7272.7992697591471</c:v>
                </c:pt>
                <c:pt idx="4">
                  <c:v>9085.2908837987234</c:v>
                </c:pt>
                <c:pt idx="5">
                  <c:v>11474.501388138549</c:v>
                </c:pt>
                <c:pt idx="6">
                  <c:v>14663.330122855388</c:v>
                </c:pt>
                <c:pt idx="7">
                  <c:v>18956.580871685335</c:v>
                </c:pt>
                <c:pt idx="8">
                  <c:v>24735.215279147411</c:v>
                </c:pt>
                <c:pt idx="9">
                  <c:v>32362.766129860654</c:v>
                </c:pt>
                <c:pt idx="10">
                  <c:v>41857.232679292749</c:v>
                </c:pt>
                <c:pt idx="11">
                  <c:v>52173.67441369388</c:v>
                </c:pt>
                <c:pt idx="12">
                  <c:v>60504.283891953768</c:v>
                </c:pt>
                <c:pt idx="13">
                  <c:v>63281.017001195134</c:v>
                </c:pt>
                <c:pt idx="14">
                  <c:v>59368.4259484289</c:v>
                </c:pt>
                <c:pt idx="15">
                  <c:v>51215.824709609296</c:v>
                </c:pt>
                <c:pt idx="16">
                  <c:v>42129.363590425113</c:v>
                </c:pt>
                <c:pt idx="17">
                  <c:v>34034.359549113149</c:v>
                </c:pt>
                <c:pt idx="18">
                  <c:v>27488.511484514616</c:v>
                </c:pt>
                <c:pt idx="19">
                  <c:v>22394.594546899596</c:v>
                </c:pt>
                <c:pt idx="20">
                  <c:v>18469.900532406198</c:v>
                </c:pt>
                <c:pt idx="21">
                  <c:v>15435.078492599856</c:v>
                </c:pt>
                <c:pt idx="22">
                  <c:v>13065.206851549261</c:v>
                </c:pt>
                <c:pt idx="23">
                  <c:v>11191.678345924507</c:v>
                </c:pt>
                <c:pt idx="24">
                  <c:v>9691.242956168433</c:v>
                </c:pt>
                <c:pt idx="25">
                  <c:v>8474.2647670949191</c:v>
                </c:pt>
                <c:pt idx="26">
                  <c:v>7475.2681151019742</c:v>
                </c:pt>
                <c:pt idx="27">
                  <c:v>6645.9964009707801</c:v>
                </c:pt>
                <c:pt idx="28">
                  <c:v>5950.4903836605208</c:v>
                </c:pt>
                <c:pt idx="29">
                  <c:v>5361.6373429142295</c:v>
                </c:pt>
                <c:pt idx="30">
                  <c:v>4858.7514311265259</c:v>
                </c:pt>
                <c:pt idx="31">
                  <c:v>4425.8672781193118</c:v>
                </c:pt>
                <c:pt idx="32">
                  <c:v>4050.5261046803321</c:v>
                </c:pt>
                <c:pt idx="33">
                  <c:v>3722.9034161683003</c:v>
                </c:pt>
                <c:pt idx="34">
                  <c:v>3435.1754100365356</c:v>
                </c:pt>
                <c:pt idx="35">
                  <c:v>3181.0537650901488</c:v>
                </c:pt>
                <c:pt idx="36">
                  <c:v>2955.4404047922449</c:v>
                </c:pt>
                <c:pt idx="37">
                  <c:v>2754.1686328417363</c:v>
                </c:pt>
                <c:pt idx="38">
                  <c:v>2573.8070952931957</c:v>
                </c:pt>
                <c:pt idx="39">
                  <c:v>2411.5099065816812</c:v>
                </c:pt>
                <c:pt idx="40">
                  <c:v>2264.9010299180668</c:v>
                </c:pt>
                <c:pt idx="41">
                  <c:v>2131.9843156549809</c:v>
                </c:pt>
                <c:pt idx="42">
                  <c:v>2011.0729328077259</c:v>
                </c:pt>
                <c:pt idx="43">
                  <c:v>1900.733585454783</c:v>
                </c:pt>
                <c:pt idx="44">
                  <c:v>1799.7420937610023</c:v>
                </c:pt>
                <c:pt idx="45">
                  <c:v>1707.0477791915116</c:v>
                </c:pt>
                <c:pt idx="46">
                  <c:v>1621.7447213077444</c:v>
                </c:pt>
                <c:pt idx="47">
                  <c:v>1543.0484158850775</c:v>
                </c:pt>
                <c:pt idx="48">
                  <c:v>1470.2767073828172</c:v>
                </c:pt>
                <c:pt idx="49">
                  <c:v>1402.8341257045511</c:v>
                </c:pt>
                <c:pt idx="50">
                  <c:v>1340.1989509043767</c:v>
                </c:pt>
                <c:pt idx="51">
                  <c:v>1281.9124766252669</c:v>
                </c:pt>
                <c:pt idx="52">
                  <c:v>1227.5700555802932</c:v>
                </c:pt>
                <c:pt idx="53">
                  <c:v>1176.8135970183262</c:v>
                </c:pt>
                <c:pt idx="54">
                  <c:v>1129.3252532370145</c:v>
                </c:pt>
                <c:pt idx="55">
                  <c:v>1084.8220845284984</c:v>
                </c:pt>
                <c:pt idx="56">
                  <c:v>1043.0515329691214</c:v>
                </c:pt>
                <c:pt idx="57">
                  <c:v>1003.7875678126888</c:v>
                </c:pt>
                <c:pt idx="58">
                  <c:v>966.82739089042752</c:v>
                </c:pt>
                <c:pt idx="59">
                  <c:v>931.98861085432668</c:v>
                </c:pt>
                <c:pt idx="60">
                  <c:v>899.10681146316847</c:v>
                </c:pt>
                <c:pt idx="61">
                  <c:v>868.03345227585692</c:v>
                </c:pt>
                <c:pt idx="62">
                  <c:v>838.63405075773358</c:v>
                </c:pt>
                <c:pt idx="63">
                  <c:v>810.78660344438015</c:v>
                </c:pt>
                <c:pt idx="64">
                  <c:v>784.21562834833787</c:v>
                </c:pt>
                <c:pt idx="65">
                  <c:v>760.13535222333326</c:v>
                </c:pt>
                <c:pt idx="66">
                  <c:v>735.34685142610954</c:v>
                </c:pt>
                <c:pt idx="67">
                  <c:v>713.58387657704043</c:v>
                </c:pt>
                <c:pt idx="68">
                  <c:v>691.1379139311822</c:v>
                </c:pt>
                <c:pt idx="69">
                  <c:v>671.39514450235993</c:v>
                </c:pt>
                <c:pt idx="70">
                  <c:v>650.99659614165466</c:v>
                </c:pt>
                <c:pt idx="71">
                  <c:v>633.02387047707919</c:v>
                </c:pt>
                <c:pt idx="72">
                  <c:v>614.4234647344822</c:v>
                </c:pt>
                <c:pt idx="73">
                  <c:v>598.00885315240282</c:v>
                </c:pt>
                <c:pt idx="74">
                  <c:v>580.99480284843924</c:v>
                </c:pt>
                <c:pt idx="75">
                  <c:v>565.9577392509409</c:v>
                </c:pt>
                <c:pt idx="76">
                  <c:v>550.34911072462444</c:v>
                </c:pt>
                <c:pt idx="77">
                  <c:v>536.53492848093674</c:v>
                </c:pt>
                <c:pt idx="78">
                  <c:v>522.17634645938915</c:v>
                </c:pt>
                <c:pt idx="79">
                  <c:v>509.45189907036848</c:v>
                </c:pt>
                <c:pt idx="80">
                  <c:v>496.20928775222069</c:v>
                </c:pt>
                <c:pt idx="81">
                  <c:v>484.45941438983147</c:v>
                </c:pt>
                <c:pt idx="82">
                  <c:v>472.21654873219063</c:v>
                </c:pt>
                <c:pt idx="83">
                  <c:v>461.34120289022081</c:v>
                </c:pt>
                <c:pt idx="84">
                  <c:v>449.99689813300358</c:v>
                </c:pt>
                <c:pt idx="85">
                  <c:v>439.90880051447533</c:v>
                </c:pt>
                <c:pt idx="86">
                  <c:v>429.37460802596098</c:v>
                </c:pt>
                <c:pt idx="87">
                  <c:v>419.99731671922467</c:v>
                </c:pt>
                <c:pt idx="88">
                  <c:v>410.19562418915604</c:v>
                </c:pt>
                <c:pt idx="89">
                  <c:v>401.46193915479677</c:v>
                </c:pt>
                <c:pt idx="90">
                  <c:v>392.32439573393083</c:v>
                </c:pt>
                <c:pt idx="91">
                  <c:v>384.17503276701643</c:v>
                </c:pt>
                <c:pt idx="92">
                  <c:v>375.64123690265768</c:v>
                </c:pt>
                <c:pt idx="93">
                  <c:v>368.02372007145323</c:v>
                </c:pt>
                <c:pt idx="94">
                  <c:v>360.04012091653158</c:v>
                </c:pt>
                <c:pt idx="95">
                  <c:v>352.90785310792069</c:v>
                </c:pt>
                <c:pt idx="96">
                  <c:v>345.42682650093752</c:v>
                </c:pt>
                <c:pt idx="97">
                  <c:v>338.73830592403004</c:v>
                </c:pt>
                <c:pt idx="98">
                  <c:v>331.71737379017577</c:v>
                </c:pt>
                <c:pt idx="99">
                  <c:v>325.43553068981663</c:v>
                </c:pt>
                <c:pt idx="100">
                  <c:v>318.83669884625766</c:v>
                </c:pt>
                <c:pt idx="101">
                  <c:v>312.92833169164953</c:v>
                </c:pt>
                <c:pt idx="102">
                  <c:v>306.71752585818092</c:v>
                </c:pt>
                <c:pt idx="103">
                  <c:v>301.15282022221055</c:v>
                </c:pt>
                <c:pt idx="104">
                  <c:v>295.29940384576349</c:v>
                </c:pt>
                <c:pt idx="105">
                  <c:v>290.05152032086096</c:v>
                </c:pt>
                <c:pt idx="106">
                  <c:v>284.52788084736392</c:v>
                </c:pt>
                <c:pt idx="107">
                  <c:v>279.5726008374042</c:v>
                </c:pt>
                <c:pt idx="108">
                  <c:v>274.35379348061429</c:v>
                </c:pt>
                <c:pt idx="109">
                  <c:v>269.66921370517082</c:v>
                </c:pt>
                <c:pt idx="110">
                  <c:v>264.73265370156577</c:v>
                </c:pt>
                <c:pt idx="111">
                  <c:v>260.29892185560129</c:v>
                </c:pt>
                <c:pt idx="112">
                  <c:v>255.62411775878391</c:v>
                </c:pt>
                <c:pt idx="113">
                  <c:v>251.42320306991024</c:v>
                </c:pt>
                <c:pt idx="114">
                  <c:v>246.99152490560451</c:v>
                </c:pt>
                <c:pt idx="115">
                  <c:v>243.00701838602163</c:v>
                </c:pt>
                <c:pt idx="116">
                  <c:v>238.8014955204647</c:v>
                </c:pt>
                <c:pt idx="117">
                  <c:v>235.01843557119432</c:v>
                </c:pt>
                <c:pt idx="118">
                  <c:v>231.02357998902409</c:v>
                </c:pt>
                <c:pt idx="119">
                  <c:v>227.42829971884973</c:v>
                </c:pt>
                <c:pt idx="120">
                  <c:v>223.62995109868791</c:v>
                </c:pt>
                <c:pt idx="121">
                  <c:v>220.2099442997926</c:v>
                </c:pt>
                <c:pt idx="122">
                  <c:v>216.59513384596741</c:v>
                </c:pt>
                <c:pt idx="123">
                  <c:v>213.3389370467109</c:v>
                </c:pt>
                <c:pt idx="124">
                  <c:v>209.89576750718587</c:v>
                </c:pt>
                <c:pt idx="125">
                  <c:v>206.79285591889436</c:v>
                </c:pt>
                <c:pt idx="126">
                  <c:v>203.51039561095087</c:v>
                </c:pt>
                <c:pt idx="127">
                  <c:v>200.55109111523996</c:v>
                </c:pt>
                <c:pt idx="128">
                  <c:v>197.4192801065565</c:v>
                </c:pt>
                <c:pt idx="129">
                  <c:v>194.59466970477462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B678-4AC3-8AD3-8E32C45D1AB8}"/>
            </c:ext>
          </c:extLst>
        </c:ser>
        <c:ser>
          <c:idx val="7"/>
          <c:order val="7"/>
          <c:spPr>
            <a:ln w="28575">
              <a:solidFill>
                <a:schemeClr val="accent4"/>
              </a:solidFill>
            </a:ln>
          </c:spPr>
          <c:marker>
            <c:symbol val="none"/>
          </c:marker>
          <c:xVal>
            <c:numRef>
              <c:f>'Temperature 200'!$B$18:$B$147</c:f>
              <c:numCache>
                <c:formatCode>0.0000000000</c:formatCode>
                <c:ptCount val="130"/>
                <c:pt idx="0">
                  <c:v>0.21092</c:v>
                </c:pt>
                <c:pt idx="1">
                  <c:v>0.22342000000000001</c:v>
                </c:pt>
                <c:pt idx="2">
                  <c:v>0.23591999999999999</c:v>
                </c:pt>
                <c:pt idx="3">
                  <c:v>0.24842</c:v>
                </c:pt>
                <c:pt idx="4">
                  <c:v>0.26091999999999999</c:v>
                </c:pt>
                <c:pt idx="5">
                  <c:v>0.27342</c:v>
                </c:pt>
                <c:pt idx="6">
                  <c:v>0.28592000000000001</c:v>
                </c:pt>
                <c:pt idx="7">
                  <c:v>0.29842000000000002</c:v>
                </c:pt>
                <c:pt idx="8">
                  <c:v>0.31092000000000003</c:v>
                </c:pt>
                <c:pt idx="9">
                  <c:v>0.32342000000000004</c:v>
                </c:pt>
                <c:pt idx="10">
                  <c:v>0.33592</c:v>
                </c:pt>
                <c:pt idx="11">
                  <c:v>0.34841999999999995</c:v>
                </c:pt>
                <c:pt idx="12">
                  <c:v>0.36092000000000002</c:v>
                </c:pt>
                <c:pt idx="13">
                  <c:v>0.37341999999999997</c:v>
                </c:pt>
                <c:pt idx="14">
                  <c:v>0.38592000000000004</c:v>
                </c:pt>
                <c:pt idx="15">
                  <c:v>0.39842</c:v>
                </c:pt>
                <c:pt idx="16">
                  <c:v>0.41091999999999995</c:v>
                </c:pt>
                <c:pt idx="17">
                  <c:v>0.42341999999999996</c:v>
                </c:pt>
                <c:pt idx="18">
                  <c:v>0.43591999999999997</c:v>
                </c:pt>
                <c:pt idx="19">
                  <c:v>0.44841999999999999</c:v>
                </c:pt>
                <c:pt idx="20">
                  <c:v>0.46092</c:v>
                </c:pt>
                <c:pt idx="21">
                  <c:v>0.47342000000000001</c:v>
                </c:pt>
                <c:pt idx="22">
                  <c:v>0.48592000000000002</c:v>
                </c:pt>
                <c:pt idx="23">
                  <c:v>0.49841999999999997</c:v>
                </c:pt>
                <c:pt idx="24">
                  <c:v>0.51092000000000004</c:v>
                </c:pt>
                <c:pt idx="25">
                  <c:v>0.52342</c:v>
                </c:pt>
                <c:pt idx="26">
                  <c:v>0.53591999999999995</c:v>
                </c:pt>
                <c:pt idx="27">
                  <c:v>0.54842000000000002</c:v>
                </c:pt>
                <c:pt idx="28">
                  <c:v>0.56092000000000009</c:v>
                </c:pt>
                <c:pt idx="29">
                  <c:v>0.57341999999999993</c:v>
                </c:pt>
                <c:pt idx="30">
                  <c:v>0.58592</c:v>
                </c:pt>
                <c:pt idx="31">
                  <c:v>0.59841999999999995</c:v>
                </c:pt>
                <c:pt idx="32">
                  <c:v>0.61092000000000002</c:v>
                </c:pt>
                <c:pt idx="33">
                  <c:v>0.62341999999999997</c:v>
                </c:pt>
                <c:pt idx="34">
                  <c:v>0.63591999999999993</c:v>
                </c:pt>
                <c:pt idx="35">
                  <c:v>0.64842</c:v>
                </c:pt>
                <c:pt idx="36">
                  <c:v>0.66091999999999995</c:v>
                </c:pt>
                <c:pt idx="37">
                  <c:v>0.67342000000000002</c:v>
                </c:pt>
                <c:pt idx="38">
                  <c:v>0.68591999999999997</c:v>
                </c:pt>
                <c:pt idx="39">
                  <c:v>0.69842000000000004</c:v>
                </c:pt>
                <c:pt idx="40">
                  <c:v>0.71092</c:v>
                </c:pt>
                <c:pt idx="41">
                  <c:v>0.72342000000000006</c:v>
                </c:pt>
                <c:pt idx="42">
                  <c:v>0.73592000000000002</c:v>
                </c:pt>
                <c:pt idx="43">
                  <c:v>0.74842000000000009</c:v>
                </c:pt>
                <c:pt idx="44">
                  <c:v>0.76092000000000004</c:v>
                </c:pt>
                <c:pt idx="45">
                  <c:v>0.77342</c:v>
                </c:pt>
                <c:pt idx="46">
                  <c:v>0.78591999999999995</c:v>
                </c:pt>
                <c:pt idx="47">
                  <c:v>0.79841999999999991</c:v>
                </c:pt>
                <c:pt idx="48">
                  <c:v>0.81091999999999997</c:v>
                </c:pt>
                <c:pt idx="49">
                  <c:v>0.82342000000000004</c:v>
                </c:pt>
                <c:pt idx="50">
                  <c:v>0.83592</c:v>
                </c:pt>
                <c:pt idx="51">
                  <c:v>0.84841999999999995</c:v>
                </c:pt>
                <c:pt idx="52">
                  <c:v>0.86092000000000002</c:v>
                </c:pt>
                <c:pt idx="53">
                  <c:v>0.87342000000000009</c:v>
                </c:pt>
                <c:pt idx="54">
                  <c:v>0.88592000000000004</c:v>
                </c:pt>
                <c:pt idx="55">
                  <c:v>0.89842</c:v>
                </c:pt>
                <c:pt idx="56">
                  <c:v>0.91092000000000006</c:v>
                </c:pt>
                <c:pt idx="57">
                  <c:v>0.92341999999999991</c:v>
                </c:pt>
                <c:pt idx="58">
                  <c:v>0.93591999999999997</c:v>
                </c:pt>
                <c:pt idx="59">
                  <c:v>0.94841999999999993</c:v>
                </c:pt>
                <c:pt idx="60">
                  <c:v>0.96092</c:v>
                </c:pt>
                <c:pt idx="61">
                  <c:v>0.97341999999999995</c:v>
                </c:pt>
                <c:pt idx="62">
                  <c:v>0.98592000000000002</c:v>
                </c:pt>
                <c:pt idx="63">
                  <c:v>0.99841999999999997</c:v>
                </c:pt>
                <c:pt idx="64">
                  <c:v>1.0109999999999999</c:v>
                </c:pt>
                <c:pt idx="65">
                  <c:v>1.0230000000000001</c:v>
                </c:pt>
                <c:pt idx="66">
                  <c:v>1.036</c:v>
                </c:pt>
                <c:pt idx="67">
                  <c:v>1.048</c:v>
                </c:pt>
                <c:pt idx="68">
                  <c:v>1.0609999999999999</c:v>
                </c:pt>
                <c:pt idx="69">
                  <c:v>1.073</c:v>
                </c:pt>
                <c:pt idx="70">
                  <c:v>1.0860000000000001</c:v>
                </c:pt>
                <c:pt idx="71">
                  <c:v>1.0979999999999999</c:v>
                </c:pt>
                <c:pt idx="72">
                  <c:v>1.111</c:v>
                </c:pt>
                <c:pt idx="73">
                  <c:v>1.123</c:v>
                </c:pt>
                <c:pt idx="74">
                  <c:v>1.1360000000000001</c:v>
                </c:pt>
                <c:pt idx="75">
                  <c:v>1.1479999999999999</c:v>
                </c:pt>
                <c:pt idx="76">
                  <c:v>1.161</c:v>
                </c:pt>
                <c:pt idx="77">
                  <c:v>1.173</c:v>
                </c:pt>
                <c:pt idx="78">
                  <c:v>1.1859999999999999</c:v>
                </c:pt>
                <c:pt idx="79">
                  <c:v>1.198</c:v>
                </c:pt>
                <c:pt idx="80">
                  <c:v>1.2110000000000001</c:v>
                </c:pt>
                <c:pt idx="81">
                  <c:v>1.2230000000000001</c:v>
                </c:pt>
                <c:pt idx="82">
                  <c:v>1.236</c:v>
                </c:pt>
                <c:pt idx="83">
                  <c:v>1.248</c:v>
                </c:pt>
                <c:pt idx="84">
                  <c:v>1.2609999999999999</c:v>
                </c:pt>
                <c:pt idx="85">
                  <c:v>1.2729999999999999</c:v>
                </c:pt>
                <c:pt idx="86">
                  <c:v>1.286</c:v>
                </c:pt>
                <c:pt idx="87">
                  <c:v>1.298</c:v>
                </c:pt>
                <c:pt idx="88">
                  <c:v>1.3109999999999999</c:v>
                </c:pt>
                <c:pt idx="89">
                  <c:v>1.323</c:v>
                </c:pt>
                <c:pt idx="90">
                  <c:v>1.3359999999999999</c:v>
                </c:pt>
                <c:pt idx="91">
                  <c:v>1.3480000000000001</c:v>
                </c:pt>
                <c:pt idx="92">
                  <c:v>1.361</c:v>
                </c:pt>
                <c:pt idx="93">
                  <c:v>1.373</c:v>
                </c:pt>
                <c:pt idx="94">
                  <c:v>1.3860000000000001</c:v>
                </c:pt>
                <c:pt idx="95">
                  <c:v>1.3980000000000001</c:v>
                </c:pt>
                <c:pt idx="96">
                  <c:v>1.411</c:v>
                </c:pt>
                <c:pt idx="97">
                  <c:v>1.423</c:v>
                </c:pt>
                <c:pt idx="98">
                  <c:v>1.4359999999999999</c:v>
                </c:pt>
                <c:pt idx="99">
                  <c:v>1.4480000000000002</c:v>
                </c:pt>
                <c:pt idx="100">
                  <c:v>1.4610000000000001</c:v>
                </c:pt>
                <c:pt idx="101">
                  <c:v>1.4729999999999999</c:v>
                </c:pt>
                <c:pt idx="102">
                  <c:v>1.4860000000000002</c:v>
                </c:pt>
                <c:pt idx="103">
                  <c:v>1.4979999999999998</c:v>
                </c:pt>
                <c:pt idx="104">
                  <c:v>1.5110000000000001</c:v>
                </c:pt>
                <c:pt idx="105">
                  <c:v>1.5229999999999999</c:v>
                </c:pt>
                <c:pt idx="106">
                  <c:v>1.5359999999999998</c:v>
                </c:pt>
                <c:pt idx="107">
                  <c:v>1.548</c:v>
                </c:pt>
                <c:pt idx="108">
                  <c:v>1.5609999999999999</c:v>
                </c:pt>
                <c:pt idx="109">
                  <c:v>1.573</c:v>
                </c:pt>
                <c:pt idx="110">
                  <c:v>1.5859999999999999</c:v>
                </c:pt>
                <c:pt idx="111">
                  <c:v>1.5979999999999999</c:v>
                </c:pt>
                <c:pt idx="112">
                  <c:v>1.611</c:v>
                </c:pt>
                <c:pt idx="113">
                  <c:v>1.623</c:v>
                </c:pt>
                <c:pt idx="114">
                  <c:v>1.6359999999999999</c:v>
                </c:pt>
                <c:pt idx="115">
                  <c:v>1.6480000000000001</c:v>
                </c:pt>
                <c:pt idx="116">
                  <c:v>1.661</c:v>
                </c:pt>
                <c:pt idx="117">
                  <c:v>1.673</c:v>
                </c:pt>
                <c:pt idx="118">
                  <c:v>1.6859999999999999</c:v>
                </c:pt>
                <c:pt idx="119">
                  <c:v>1.698</c:v>
                </c:pt>
                <c:pt idx="120">
                  <c:v>1.7110000000000001</c:v>
                </c:pt>
                <c:pt idx="121">
                  <c:v>1.7230000000000001</c:v>
                </c:pt>
                <c:pt idx="122">
                  <c:v>1.736</c:v>
                </c:pt>
                <c:pt idx="123">
                  <c:v>1.7480000000000002</c:v>
                </c:pt>
                <c:pt idx="124">
                  <c:v>1.7610000000000001</c:v>
                </c:pt>
                <c:pt idx="125">
                  <c:v>1.7730000000000001</c:v>
                </c:pt>
                <c:pt idx="126">
                  <c:v>1.786</c:v>
                </c:pt>
                <c:pt idx="127">
                  <c:v>1.7979999999999998</c:v>
                </c:pt>
                <c:pt idx="128">
                  <c:v>1.8110000000000002</c:v>
                </c:pt>
                <c:pt idx="129">
                  <c:v>1.823</c:v>
                </c:pt>
              </c:numCache>
            </c:numRef>
          </c:xVal>
          <c:yVal>
            <c:numRef>
              <c:f>'Temperature 200'!$V$18:$V$147</c:f>
              <c:numCache>
                <c:formatCode>General</c:formatCode>
                <c:ptCount val="130"/>
                <c:pt idx="0">
                  <c:v>3618.3317237292545</c:v>
                </c:pt>
                <c:pt idx="1">
                  <c:v>4387.85834082977</c:v>
                </c:pt>
                <c:pt idx="2">
                  <c:v>5356.0987748826574</c:v>
                </c:pt>
                <c:pt idx="3">
                  <c:v>6588.0851896406248</c:v>
                </c:pt>
                <c:pt idx="4">
                  <c:v>8174.215926861476</c:v>
                </c:pt>
                <c:pt idx="5">
                  <c:v>10240.269141003395</c:v>
                </c:pt>
                <c:pt idx="6">
                  <c:v>12959.303801542643</c:v>
                </c:pt>
                <c:pt idx="7">
                  <c:v>16560.870039516045</c:v>
                </c:pt>
                <c:pt idx="8">
                  <c:v>21321.614253601612</c:v>
                </c:pt>
                <c:pt idx="9">
                  <c:v>27494.001466628233</c:v>
                </c:pt>
                <c:pt idx="10">
                  <c:v>35084.116754376817</c:v>
                </c:pt>
                <c:pt idx="11">
                  <c:v>43391.768640006645</c:v>
                </c:pt>
                <c:pt idx="12">
                  <c:v>50536.04374835387</c:v>
                </c:pt>
                <c:pt idx="13">
                  <c:v>53917.058146678864</c:v>
                </c:pt>
                <c:pt idx="14">
                  <c:v>52173.266960821049</c:v>
                </c:pt>
                <c:pt idx="15">
                  <c:v>46484.31290301463</c:v>
                </c:pt>
                <c:pt idx="16">
                  <c:v>39265.951187562678</c:v>
                </c:pt>
                <c:pt idx="17">
                  <c:v>32331.597075683709</c:v>
                </c:pt>
                <c:pt idx="18">
                  <c:v>26447.760293653329</c:v>
                </c:pt>
                <c:pt idx="19">
                  <c:v>21723.870657218758</c:v>
                </c:pt>
                <c:pt idx="20">
                  <c:v>18009.295656353657</c:v>
                </c:pt>
                <c:pt idx="21">
                  <c:v>15098.070110516823</c:v>
                </c:pt>
                <c:pt idx="22">
                  <c:v>12804.278641896906</c:v>
                </c:pt>
                <c:pt idx="23">
                  <c:v>10979.983644093192</c:v>
                </c:pt>
                <c:pt idx="24">
                  <c:v>9513.069054849555</c:v>
                </c:pt>
                <c:pt idx="25">
                  <c:v>8320.0527449991005</c:v>
                </c:pt>
                <c:pt idx="26">
                  <c:v>7338.9645410542562</c:v>
                </c:pt>
                <c:pt idx="27">
                  <c:v>6523.6101559595645</c:v>
                </c:pt>
                <c:pt idx="28">
                  <c:v>5839.2843939425284</c:v>
                </c:pt>
                <c:pt idx="29">
                  <c:v>5259.6628308743066</c:v>
                </c:pt>
                <c:pt idx="30">
                  <c:v>4764.5717209344893</c:v>
                </c:pt>
                <c:pt idx="31">
                  <c:v>4338.3892704025884</c:v>
                </c:pt>
                <c:pt idx="32">
                  <c:v>3968.8945125173836</c:v>
                </c:pt>
                <c:pt idx="33">
                  <c:v>3646.4325287037245</c:v>
                </c:pt>
                <c:pt idx="34">
                  <c:v>3363.3038615117384</c:v>
                </c:pt>
                <c:pt idx="35">
                  <c:v>3113.3137542487234</c:v>
                </c:pt>
                <c:pt idx="36">
                  <c:v>2891.4362092632823</c:v>
                </c:pt>
                <c:pt idx="37">
                  <c:v>2693.5612426151974</c:v>
                </c:pt>
                <c:pt idx="38">
                  <c:v>2516.3029665418399</c:v>
                </c:pt>
                <c:pt idx="39">
                  <c:v>2356.8525514724238</c:v>
                </c:pt>
                <c:pt idx="40">
                  <c:v>2212.8646002202577</c:v>
                </c:pt>
                <c:pt idx="41">
                  <c:v>2082.3686168908366</c:v>
                </c:pt>
                <c:pt idx="42">
                  <c:v>1963.6994849402122</c:v>
                </c:pt>
                <c:pt idx="43">
                  <c:v>1855.4424633861124</c:v>
                </c:pt>
                <c:pt idx="44">
                  <c:v>1756.3893590000284</c:v>
                </c:pt>
                <c:pt idx="45">
                  <c:v>1665.5033669314444</c:v>
                </c:pt>
                <c:pt idx="46">
                  <c:v>1581.8906835697298</c:v>
                </c:pt>
                <c:pt idx="47">
                  <c:v>1504.7774468642835</c:v>
                </c:pt>
                <c:pt idx="48">
                  <c:v>1433.4908952454964</c:v>
                </c:pt>
                <c:pt idx="49">
                  <c:v>1367.4438881543485</c:v>
                </c:pt>
                <c:pt idx="50">
                  <c:v>1306.1221214058714</c:v>
                </c:pt>
                <c:pt idx="51">
                  <c:v>1249.0735152782356</c:v>
                </c:pt>
                <c:pt idx="52">
                  <c:v>1195.8993639846829</c:v>
                </c:pt>
                <c:pt idx="53">
                  <c:v>1146.2469205441191</c:v>
                </c:pt>
                <c:pt idx="54">
                  <c:v>1099.8031572550444</c:v>
                </c:pt>
                <c:pt idx="55">
                  <c:v>1056.2894936086072</c:v>
                </c:pt>
                <c:pt idx="56">
                  <c:v>1015.4573239830853</c:v>
                </c:pt>
                <c:pt idx="57">
                  <c:v>977.08420941620523</c:v>
                </c:pt>
                <c:pt idx="58">
                  <c:v>940.97062309267324</c:v>
                </c:pt>
                <c:pt idx="59">
                  <c:v>906.93715938316905</c:v>
                </c:pt>
                <c:pt idx="60">
                  <c:v>874.82213244992045</c:v>
                </c:pt>
                <c:pt idx="61">
                  <c:v>844.47950345408663</c:v>
                </c:pt>
                <c:pt idx="62">
                  <c:v>815.77708592554234</c:v>
                </c:pt>
                <c:pt idx="63">
                  <c:v>788.59498740151605</c:v>
                </c:pt>
                <c:pt idx="64">
                  <c:v>762.66364643292775</c:v>
                </c:pt>
                <c:pt idx="65">
                  <c:v>739.16716745589315</c:v>
                </c:pt>
                <c:pt idx="66">
                  <c:v>714.98381045607209</c:v>
                </c:pt>
                <c:pt idx="67">
                  <c:v>693.75567966834876</c:v>
                </c:pt>
                <c:pt idx="68">
                  <c:v>671.86489917010658</c:v>
                </c:pt>
                <c:pt idx="69">
                  <c:v>652.61348536901801</c:v>
                </c:pt>
                <c:pt idx="70">
                  <c:v>632.72564831199259</c:v>
                </c:pt>
                <c:pt idx="71">
                  <c:v>615.20549636310545</c:v>
                </c:pt>
                <c:pt idx="72">
                  <c:v>597.07607197874893</c:v>
                </c:pt>
                <c:pt idx="73">
                  <c:v>581.07932576824692</c:v>
                </c:pt>
                <c:pt idx="74">
                  <c:v>564.50063975947376</c:v>
                </c:pt>
                <c:pt idx="75">
                  <c:v>549.85027510821362</c:v>
                </c:pt>
                <c:pt idx="76">
                  <c:v>534.64497768623437</c:v>
                </c:pt>
                <c:pt idx="77">
                  <c:v>521.18942080812769</c:v>
                </c:pt>
                <c:pt idx="78">
                  <c:v>507.20527253722457</c:v>
                </c:pt>
                <c:pt idx="79">
                  <c:v>494.81408846187526</c:v>
                </c:pt>
                <c:pt idx="80">
                  <c:v>481.9197679977604</c:v>
                </c:pt>
                <c:pt idx="81">
                  <c:v>470.48018205578228</c:v>
                </c:pt>
                <c:pt idx="82">
                  <c:v>458.56189262965273</c:v>
                </c:pt>
                <c:pt idx="83">
                  <c:v>447.97596556464663</c:v>
                </c:pt>
                <c:pt idx="84">
                  <c:v>436.93467047342313</c:v>
                </c:pt>
                <c:pt idx="85">
                  <c:v>427.1169901241218</c:v>
                </c:pt>
                <c:pt idx="86">
                  <c:v>416.8661470564947</c:v>
                </c:pt>
                <c:pt idx="87">
                  <c:v>407.74193109173905</c:v>
                </c:pt>
                <c:pt idx="88">
                  <c:v>398.20562469506325</c:v>
                </c:pt>
                <c:pt idx="89">
                  <c:v>389.70915255753624</c:v>
                </c:pt>
                <c:pt idx="90">
                  <c:v>380.82054694076578</c:v>
                </c:pt>
                <c:pt idx="91">
                  <c:v>372.89385706849617</c:v>
                </c:pt>
                <c:pt idx="92">
                  <c:v>364.59390686800702</c:v>
                </c:pt>
                <c:pt idx="93">
                  <c:v>357.18570892082278</c:v>
                </c:pt>
                <c:pt idx="94">
                  <c:v>349.4220805130438</c:v>
                </c:pt>
                <c:pt idx="95">
                  <c:v>342.48684282048697</c:v>
                </c:pt>
                <c:pt idx="96">
                  <c:v>335.21300725062838</c:v>
                </c:pt>
                <c:pt idx="97">
                  <c:v>328.71018780884759</c:v>
                </c:pt>
                <c:pt idx="98">
                  <c:v>321.88465475170443</c:v>
                </c:pt>
                <c:pt idx="99">
                  <c:v>315.77805040962511</c:v>
                </c:pt>
                <c:pt idx="100">
                  <c:v>309.36371852653389</c:v>
                </c:pt>
                <c:pt idx="101">
                  <c:v>303.6209119452983</c:v>
                </c:pt>
                <c:pt idx="102">
                  <c:v>297.58451575183244</c:v>
                </c:pt>
                <c:pt idx="103">
                  <c:v>292.17640361587758</c:v>
                </c:pt>
                <c:pt idx="104">
                  <c:v>286.48804072767479</c:v>
                </c:pt>
                <c:pt idx="105">
                  <c:v>281.38842977085289</c:v>
                </c:pt>
                <c:pt idx="106">
                  <c:v>276.02115537593488</c:v>
                </c:pt>
                <c:pt idx="107">
                  <c:v>271.20641524312953</c:v>
                </c:pt>
                <c:pt idx="108">
                  <c:v>266.13589302936487</c:v>
                </c:pt>
                <c:pt idx="109">
                  <c:v>261.58465696099779</c:v>
                </c:pt>
                <c:pt idx="110">
                  <c:v>256.78885763759513</c:v>
                </c:pt>
                <c:pt idx="111">
                  <c:v>252.48176354675874</c:v>
                </c:pt>
                <c:pt idx="112">
                  <c:v>247.94070363904976</c:v>
                </c:pt>
                <c:pt idx="113">
                  <c:v>243.86016942996298</c:v>
                </c:pt>
                <c:pt idx="114">
                  <c:v>239.55568427459249</c:v>
                </c:pt>
                <c:pt idx="115">
                  <c:v>235.68571228947138</c:v>
                </c:pt>
                <c:pt idx="116">
                  <c:v>231.60125817249735</c:v>
                </c:pt>
                <c:pt idx="117">
                  <c:v>227.92726450069435</c:v>
                </c:pt>
                <c:pt idx="118">
                  <c:v>224.04774571081674</c:v>
                </c:pt>
                <c:pt idx="119">
                  <c:v>220.55641078744461</c:v>
                </c:pt>
                <c:pt idx="120">
                  <c:v>216.86802803736964</c:v>
                </c:pt>
                <c:pt idx="121">
                  <c:v>213.54716552866091</c:v>
                </c:pt>
                <c:pt idx="122">
                  <c:v>210.03728275838625</c:v>
                </c:pt>
                <c:pt idx="123">
                  <c:v>206.87572420148587</c:v>
                </c:pt>
                <c:pt idx="124">
                  <c:v>203.53275124097422</c:v>
                </c:pt>
                <c:pt idx="125">
                  <c:v>200.52024429557153</c:v>
                </c:pt>
                <c:pt idx="126">
                  <c:v>197.33353324906687</c:v>
                </c:pt>
                <c:pt idx="127">
                  <c:v>194.46065174224873</c:v>
                </c:pt>
                <c:pt idx="128">
                  <c:v>191.42040527694022</c:v>
                </c:pt>
                <c:pt idx="129">
                  <c:v>188.6784694929118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B678-4AC3-8AD3-8E32C45D1A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896320"/>
        <c:axId val="121980416"/>
      </c:scatterChart>
      <c:valAx>
        <c:axId val="121896320"/>
        <c:scaling>
          <c:orientation val="minMax"/>
          <c:max val="0.5"/>
          <c:min val="0.2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q (nm</a:t>
                </a:r>
                <a:r>
                  <a:rPr lang="en-US" baseline="30000"/>
                  <a:t>-1</a:t>
                </a:r>
                <a:r>
                  <a:rPr lang="en-US"/>
                  <a:t>)</a:t>
                </a:r>
              </a:p>
            </c:rich>
          </c:tx>
          <c:overlay val="0"/>
        </c:title>
        <c:numFmt formatCode="0.00" sourceLinked="0"/>
        <c:majorTickMark val="out"/>
        <c:minorTickMark val="none"/>
        <c:tickLblPos val="nextTo"/>
        <c:crossAx val="121980416"/>
        <c:crosses val="autoZero"/>
        <c:crossBetween val="midCat"/>
        <c:majorUnit val="0.1"/>
      </c:valAx>
      <c:valAx>
        <c:axId val="121980416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050" b="1" i="0" baseline="0"/>
                  <a:t>Absolute Intensity, I/Iev (nm</a:t>
                </a:r>
                <a:r>
                  <a:rPr lang="en-US" sz="1050" b="1" i="0" baseline="30000"/>
                  <a:t>-3</a:t>
                </a:r>
                <a:r>
                  <a:rPr lang="en-US" sz="1050" b="1" i="0" baseline="0"/>
                  <a:t>)</a:t>
                </a:r>
                <a:endParaRPr lang="en-US" sz="500"/>
              </a:p>
            </c:rich>
          </c:tx>
          <c:overlay val="0"/>
        </c:title>
        <c:numFmt formatCode="General" sourceLinked="0"/>
        <c:majorTickMark val="out"/>
        <c:minorTickMark val="in"/>
        <c:tickLblPos val="nextTo"/>
        <c:crossAx val="121896320"/>
        <c:crosses val="autoZero"/>
        <c:crossBetween val="midCat"/>
        <c:majorUnit val="10000"/>
        <c:minorUnit val="5000"/>
      </c:valAx>
    </c:plotArea>
    <c:legend>
      <c:legendPos val="r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overlay val="1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1.emf"/><Relationship Id="rId1" Type="http://schemas.openxmlformats.org/officeDocument/2006/relationships/image" Target="../media/image55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image" Target="../media/image5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image" Target="../media/image75.emf"/><Relationship Id="rId4" Type="http://schemas.openxmlformats.org/officeDocument/2006/relationships/image" Target="../media/image7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0.7821</cdr:x>
      <cdr:y>1</cdr:y>
    </cdr:from>
    <cdr:to>
      <cdr:x>1</cdr:x>
      <cdr:y>1</cdr:y>
    </cdr:to>
    <cdr:cxnSp macro="">
      <cdr:nvCxnSpPr>
        <cdr:cNvPr id="2" name="Straight Connector 1"/>
        <cdr:cNvCxnSpPr/>
      </cdr:nvCxnSpPr>
      <cdr:spPr>
        <a:xfrm xmlns:a="http://schemas.openxmlformats.org/drawingml/2006/main" flipV="1">
          <a:off x="4078734" y="2751320"/>
          <a:ext cx="417887" cy="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9264" y="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algn="r"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723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9264" y="8842723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43B3E48-8F7D-41C1-BF40-6A6A7D8075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539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0774" y="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algn="r"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8500"/>
            <a:ext cx="4652962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6708" y="4422131"/>
            <a:ext cx="5101422" cy="418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426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0774" y="884426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9575C308-D142-4DE6-8CF3-65FDFE6FE9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95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4300" y="1165225"/>
            <a:ext cx="4186238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46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75C308-D142-4DE6-8CF3-65FDFE6FE9A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446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480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55D65-E56C-174E-9DAD-A0CB3829D35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27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55D65-E56C-174E-9DAD-A0CB3829D35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15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DE082-F543-E248-95E3-9A08D51361E8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52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Figure SX</a:t>
            </a:r>
            <a:r>
              <a:rPr lang="en-US" dirty="0" smtClean="0"/>
              <a:t>: (a-d) Optical micrographs, (e-h) AFM height, and (i-l) AFM height traces of PS-</a:t>
            </a:r>
            <a:r>
              <a:rPr lang="en-US" i="1" dirty="0" smtClean="0"/>
              <a:t>b</a:t>
            </a:r>
            <a:r>
              <a:rPr lang="en-US" dirty="0" smtClean="0"/>
              <a:t>-PTMSS (L</a:t>
            </a:r>
            <a:r>
              <a:rPr lang="en-US" baseline="-25000" dirty="0" smtClean="0"/>
              <a:t>0</a:t>
            </a:r>
            <a:r>
              <a:rPr lang="en-US" dirty="0" smtClean="0"/>
              <a:t> ≈ 22 nm) topography formed when confined between a top coat (12, 25, or 49% </a:t>
            </a:r>
            <a:r>
              <a:rPr lang="en-US" dirty="0" err="1" smtClean="0"/>
              <a:t>Pdi-tBu</a:t>
            </a:r>
            <a:r>
              <a:rPr lang="en-US" dirty="0" smtClean="0"/>
              <a:t>) and PS substrate surface treatment and annealed at 180</a:t>
            </a:r>
            <a:r>
              <a:rPr lang="en-US" dirty="0" smtClean="0">
                <a:cs typeface="Calibri"/>
              </a:rPr>
              <a:t>°</a:t>
            </a:r>
            <a:r>
              <a:rPr lang="en-US" dirty="0" smtClean="0"/>
              <a:t>C for 6 min. Scale bars represent 5 µm.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55D65-E56C-174E-9DAD-A0CB3829D35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77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777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9593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BAD53F9-E430-48D6-9E9A-FBD5E1732FAB}" type="datetimeFigureOut">
              <a:rPr lang="en-US" smtClean="0">
                <a:solidFill>
                  <a:prstClr val="black"/>
                </a:solidFill>
              </a:rPr>
              <a:pPr/>
              <a:t>10/23/2018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A6406-22DD-4848-9953-4D41595BEB6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16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29288"/>
          </a:xfrm>
        </p:spPr>
        <p:txBody>
          <a:bodyPr/>
          <a:lstStyle>
            <a:lvl1pPr>
              <a:defRPr sz="2600">
                <a:latin typeface="Franklin Gothic Medium" pitchFamily="34" charset="0"/>
              </a:defRPr>
            </a:lvl1pPr>
            <a:lvl2pPr>
              <a:defRPr sz="2400">
                <a:latin typeface="Franklin Gothic Medium" pitchFamily="34" charset="0"/>
              </a:defRPr>
            </a:lvl2pPr>
            <a:lvl3pPr>
              <a:defRPr sz="2400">
                <a:latin typeface="Franklin Gothic Medium" pitchFamily="34" charset="0"/>
              </a:defRPr>
            </a:lvl3pPr>
            <a:lvl4pPr>
              <a:defRPr sz="2400">
                <a:latin typeface="Franklin Gothic Medium" pitchFamily="34" charset="0"/>
              </a:defRPr>
            </a:lvl4pPr>
            <a:lvl5pPr>
              <a:defRPr sz="2400">
                <a:latin typeface="Franklin Gothic Medium" pitchFamily="34" charset="0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457200" y="34504"/>
            <a:ext cx="8229600" cy="642918"/>
          </a:xfrm>
        </p:spPr>
        <p:txBody>
          <a:bodyPr>
            <a:normAutofit/>
          </a:bodyPr>
          <a:lstStyle>
            <a:lvl1pPr>
              <a:defRPr sz="3200" b="0">
                <a:solidFill>
                  <a:srgbClr val="FFC000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03549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1115"/>
            <a:ext cx="7772400" cy="85274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3333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1288" y="1151446"/>
            <a:ext cx="6858000" cy="73221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E2820E"/>
            </a:solidFill>
            <a:miter lim="800000"/>
            <a:headEnd/>
            <a:tailEnd/>
          </a:ln>
          <a:effectLst>
            <a:prstShdw prst="shdw18" dist="17961" dir="13500000">
              <a:srgbClr val="E2820E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9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6690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2" y="609600"/>
            <a:ext cx="8353425" cy="5937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9470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7" descr="UTlogo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2313" y="6345238"/>
            <a:ext cx="685800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E2820E"/>
            </a:solidFill>
            <a:miter lim="800000"/>
            <a:headEnd/>
            <a:tailEnd/>
          </a:ln>
          <a:effectLst>
            <a:prstShdw prst="shdw17" dist="17961" dir="13500000">
              <a:srgbClr val="884E08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2075" tIns="46038" rIns="92075" bIns="4603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16508" y="6446994"/>
            <a:ext cx="2613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384T / 323</a:t>
            </a:r>
          </a:p>
        </p:txBody>
      </p:sp>
    </p:spTree>
    <p:extLst>
      <p:ext uri="{BB962C8B-B14F-4D97-AF65-F5344CB8AC3E}">
        <p14:creationId xmlns:p14="http://schemas.microsoft.com/office/powerpoint/2010/main" val="10782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tiff"/><Relationship Id="rId3" Type="http://schemas.openxmlformats.org/officeDocument/2006/relationships/notesSlide" Target="../notesSlides/notesSlide5.xml"/><Relationship Id="rId7" Type="http://schemas.openxmlformats.org/officeDocument/2006/relationships/chart" Target="../charts/chart6.xml"/><Relationship Id="rId12" Type="http://schemas.openxmlformats.org/officeDocument/2006/relationships/image" Target="../media/image35.jpeg"/><Relationship Id="rId17" Type="http://schemas.openxmlformats.org/officeDocument/2006/relationships/image" Target="../media/image41.tiff"/><Relationship Id="rId2" Type="http://schemas.openxmlformats.org/officeDocument/2006/relationships/slideLayout" Target="../slideLayouts/slideLayout2.xml"/><Relationship Id="rId16" Type="http://schemas.openxmlformats.org/officeDocument/2006/relationships/chart" Target="../charts/char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tiff"/><Relationship Id="rId11" Type="http://schemas.openxmlformats.org/officeDocument/2006/relationships/image" Target="../media/image36.emf"/><Relationship Id="rId5" Type="http://schemas.openxmlformats.org/officeDocument/2006/relationships/image" Target="../media/image33.emf"/><Relationship Id="rId15" Type="http://schemas.openxmlformats.org/officeDocument/2006/relationships/image" Target="../media/image40.jpe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5.emf"/><Relationship Id="rId9" Type="http://schemas.openxmlformats.org/officeDocument/2006/relationships/image" Target="../media/image38.png"/><Relationship Id="rId1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png"/><Relationship Id="rId4" Type="http://schemas.openxmlformats.org/officeDocument/2006/relationships/image" Target="../media/image4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0.jpe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2.bin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54.png"/><Relationship Id="rId7" Type="http://schemas.openxmlformats.org/officeDocument/2006/relationships/image" Target="../media/image38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20.png"/><Relationship Id="rId9" Type="http://schemas.openxmlformats.org/officeDocument/2006/relationships/image" Target="../media/image5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58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.e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57.emf"/><Relationship Id="rId4" Type="http://schemas.openxmlformats.org/officeDocument/2006/relationships/image" Target="../media/image55.emf"/><Relationship Id="rId9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61.png"/><Relationship Id="rId7" Type="http://schemas.openxmlformats.org/officeDocument/2006/relationships/image" Target="../media/image5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microsoft.com/office/2007/relationships/hdphoto" Target="../media/hdphoto1.wdp"/><Relationship Id="rId4" Type="http://schemas.openxmlformats.org/officeDocument/2006/relationships/image" Target="../media/image62.png"/><Relationship Id="rId9" Type="http://schemas.openxmlformats.org/officeDocument/2006/relationships/image" Target="../media/image6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79.png"/><Relationship Id="rId7" Type="http://schemas.openxmlformats.org/officeDocument/2006/relationships/image" Target="../media/image7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78.emf"/><Relationship Id="rId5" Type="http://schemas.openxmlformats.org/officeDocument/2006/relationships/image" Target="../media/image75.e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7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7" Type="http://schemas.openxmlformats.org/officeDocument/2006/relationships/image" Target="../media/image91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7.emf"/><Relationship Id="rId7" Type="http://schemas.openxmlformats.org/officeDocument/2006/relationships/image" Target="../media/image5.emf"/><Relationship Id="rId12" Type="http://schemas.openxmlformats.org/officeDocument/2006/relationships/image" Target="../media/image13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2.tif"/><Relationship Id="rId5" Type="http://schemas.openxmlformats.org/officeDocument/2006/relationships/chart" Target="../charts/chart1.xml"/><Relationship Id="rId10" Type="http://schemas.openxmlformats.org/officeDocument/2006/relationships/image" Target="../media/image11.jpeg"/><Relationship Id="rId4" Type="http://schemas.openxmlformats.org/officeDocument/2006/relationships/image" Target="../media/image8.tiff"/><Relationship Id="rId9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4.emf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1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chart" Target="../charts/chart4.xml"/><Relationship Id="rId7" Type="http://schemas.openxmlformats.org/officeDocument/2006/relationships/image" Target="../media/image15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image" Target="../media/image18.jpeg"/><Relationship Id="rId10" Type="http://schemas.openxmlformats.org/officeDocument/2006/relationships/image" Target="../media/image4.emf"/><Relationship Id="rId4" Type="http://schemas.openxmlformats.org/officeDocument/2006/relationships/image" Target="../media/image17.tiff"/><Relationship Id="rId9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239577" y="66617"/>
            <a:ext cx="2743200" cy="85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5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Lecture 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15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381000" y="859444"/>
            <a:ext cx="8686800" cy="57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ebdings" pitchFamily="18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Chemical Engineering for Micro/Nano Fabrication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ebdings" pitchFamily="18" charset="2"/>
              <a:buChar char="4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ebdings" pitchFamily="18" charset="2"/>
              <a:buChar char="4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ight Triangle 18"/>
          <p:cNvSpPr/>
          <p:nvPr/>
        </p:nvSpPr>
        <p:spPr>
          <a:xfrm rot="11064521">
            <a:off x="5927474" y="2742918"/>
            <a:ext cx="1438613" cy="300518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675" flipH="1">
            <a:off x="1650520" y="2967894"/>
            <a:ext cx="1136675" cy="25910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11415" y="2489900"/>
            <a:ext cx="4465237" cy="1111363"/>
            <a:chOff x="130474" y="4401441"/>
            <a:chExt cx="4465237" cy="1111363"/>
          </a:xfrm>
        </p:grpSpPr>
        <p:pic>
          <p:nvPicPr>
            <p:cNvPr id="8" name="Picture 7" descr="1_002.t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43" t="38367" r="14324" b="45428"/>
            <a:stretch/>
          </p:blipFill>
          <p:spPr>
            <a:xfrm>
              <a:off x="130474" y="4401441"/>
              <a:ext cx="4465237" cy="1111363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3721221" y="5441127"/>
              <a:ext cx="759587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655134" y="5137207"/>
              <a:ext cx="803331" cy="307742"/>
            </a:xfrm>
            <a:prstGeom prst="rect">
              <a:avLst/>
            </a:prstGeom>
            <a:noFill/>
          </p:spPr>
          <p:txBody>
            <a:bodyPr wrap="none" lIns="91406" tIns="45703" rIns="91406" bIns="45703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  <a:cs typeface="Arial"/>
                </a:rPr>
                <a:t>100 nm</a:t>
              </a:r>
              <a:endParaRPr lang="en-US" sz="1400" b="1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1" name="Picture 10" descr="morphologies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39881" r="50000" b="42492"/>
          <a:stretch/>
        </p:blipFill>
        <p:spPr>
          <a:xfrm>
            <a:off x="2218857" y="4230557"/>
            <a:ext cx="4557795" cy="120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900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3293" y="27972"/>
            <a:ext cx="7772400" cy="609600"/>
          </a:xfrm>
        </p:spPr>
        <p:txBody>
          <a:bodyPr>
            <a:normAutofit/>
          </a:bodyPr>
          <a:lstStyle/>
          <a:p>
            <a:r>
              <a:rPr lang="en-US" dirty="0"/>
              <a:t>Confined Island Hole test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8313" y="2579936"/>
            <a:ext cx="3811309" cy="3631493"/>
            <a:chOff x="4953497" y="2593503"/>
            <a:chExt cx="3811309" cy="36314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>
              <a:off x="4959448" y="4077482"/>
              <a:ext cx="669637" cy="21475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8740" t="41856" r="83111" b="14872"/>
            <a:stretch/>
          </p:blipFill>
          <p:spPr>
            <a:xfrm>
              <a:off x="8096268" y="2985850"/>
              <a:ext cx="552594" cy="109163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>
              <a:off x="8095169" y="4049773"/>
              <a:ext cx="669637" cy="21475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>
              <a:off x="7603393" y="4046762"/>
              <a:ext cx="669637" cy="2147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8740" t="41856" r="83111" b="14872"/>
            <a:stretch/>
          </p:blipFill>
          <p:spPr>
            <a:xfrm>
              <a:off x="7605835" y="2985850"/>
              <a:ext cx="552594" cy="109163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8740" t="41856" r="83111" b="14872"/>
            <a:stretch/>
          </p:blipFill>
          <p:spPr>
            <a:xfrm>
              <a:off x="6109483" y="5133364"/>
              <a:ext cx="552594" cy="109163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>
              <a:off x="5483648" y="4077482"/>
              <a:ext cx="669637" cy="21475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8740" t="41856" r="83111" b="14872"/>
            <a:stretch/>
          </p:blipFill>
          <p:spPr>
            <a:xfrm>
              <a:off x="5506824" y="2985850"/>
              <a:ext cx="552594" cy="109163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8740" t="41856" r="83111" b="14872"/>
            <a:stretch/>
          </p:blipFill>
          <p:spPr>
            <a:xfrm>
              <a:off x="4987363" y="2985850"/>
              <a:ext cx="552594" cy="109163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8740" t="41856" r="83111" b="14872"/>
            <a:stretch/>
          </p:blipFill>
          <p:spPr>
            <a:xfrm>
              <a:off x="7188983" y="5133364"/>
              <a:ext cx="552594" cy="109163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8740" t="41856" r="83111" b="14872"/>
            <a:stretch/>
          </p:blipFill>
          <p:spPr>
            <a:xfrm>
              <a:off x="6655583" y="5133364"/>
              <a:ext cx="552594" cy="109163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74997" t="86139"/>
            <a:stretch/>
          </p:blipFill>
          <p:spPr>
            <a:xfrm>
              <a:off x="4953497" y="2593503"/>
              <a:ext cx="1199788" cy="34760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74997" t="86139"/>
            <a:stretch/>
          </p:blipFill>
          <p:spPr>
            <a:xfrm>
              <a:off x="7605835" y="2593503"/>
              <a:ext cx="1105921" cy="34760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74997" t="86139"/>
            <a:stretch/>
          </p:blipFill>
          <p:spPr>
            <a:xfrm>
              <a:off x="6136542" y="4751754"/>
              <a:ext cx="1503136" cy="34760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l="74997" t="86139"/>
            <a:stretch/>
          </p:blipFill>
          <p:spPr>
            <a:xfrm rot="5400000">
              <a:off x="5024031" y="3694576"/>
              <a:ext cx="2461959" cy="34760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l="74997" t="86139"/>
            <a:stretch/>
          </p:blipFill>
          <p:spPr>
            <a:xfrm rot="5400000">
              <a:off x="6289518" y="3694577"/>
              <a:ext cx="2461959" cy="347604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/>
        </p:nvCxnSpPr>
        <p:spPr>
          <a:xfrm>
            <a:off x="4178208" y="2910793"/>
            <a:ext cx="0" cy="317491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74997" t="86139"/>
          <a:stretch/>
        </p:blipFill>
        <p:spPr>
          <a:xfrm>
            <a:off x="-4572" y="3160298"/>
            <a:ext cx="4069877" cy="34760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03609" y="3322979"/>
            <a:ext cx="704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1.2 L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03609" y="2790966"/>
            <a:ext cx="704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1.5 L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82217" y="3553301"/>
            <a:ext cx="4026721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78208" y="3547696"/>
            <a:ext cx="0" cy="251114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16023" y="3537667"/>
            <a:ext cx="4117204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203609" y="3810250"/>
            <a:ext cx="704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1.0 L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t="88440" r="75055"/>
          <a:stretch/>
        </p:blipFill>
        <p:spPr>
          <a:xfrm>
            <a:off x="139813" y="6152494"/>
            <a:ext cx="4069877" cy="305878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94143" y="3530451"/>
            <a:ext cx="3988103" cy="2818077"/>
            <a:chOff x="113383" y="3703647"/>
            <a:chExt cx="3988103" cy="2818077"/>
          </a:xfrm>
        </p:grpSpPr>
        <p:sp>
          <p:nvSpPr>
            <p:cNvPr id="31" name="TextBox 30"/>
            <p:cNvSpPr txBox="1"/>
            <p:nvPr/>
          </p:nvSpPr>
          <p:spPr>
            <a:xfrm>
              <a:off x="2798717" y="5384394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363198" y="3797276"/>
              <a:ext cx="2576496" cy="2724448"/>
              <a:chOff x="559544" y="3463074"/>
              <a:chExt cx="2576496" cy="2724448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3"/>
              <a:srcRect l="8740" t="41856" r="83111" b="14872"/>
              <a:stretch/>
            </p:blipFill>
            <p:spPr>
              <a:xfrm rot="18985269">
                <a:off x="582692" y="5095890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3"/>
              <a:srcRect l="7467" r="82659" b="14872"/>
              <a:stretch/>
            </p:blipFill>
            <p:spPr>
              <a:xfrm rot="1501856">
                <a:off x="559544" y="3718863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3"/>
              <a:srcRect l="7467" r="82659" b="14872"/>
              <a:stretch/>
            </p:blipFill>
            <p:spPr>
              <a:xfrm rot="1238124">
                <a:off x="1743639" y="3621139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3"/>
              <a:srcRect l="7467" r="82659" b="14872"/>
              <a:stretch/>
            </p:blipFill>
            <p:spPr>
              <a:xfrm rot="20254458">
                <a:off x="595316" y="3768236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3"/>
              <a:srcRect l="8740" t="41856" r="83111" b="14872"/>
              <a:stretch/>
            </p:blipFill>
            <p:spPr>
              <a:xfrm rot="20293227">
                <a:off x="1121658" y="3498393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3"/>
              <a:srcRect l="8740" t="41856" r="83111" b="14872"/>
              <a:stretch/>
            </p:blipFill>
            <p:spPr>
              <a:xfrm>
                <a:off x="1362460" y="4947920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"/>
              <a:srcRect l="7467" r="82659" b="14872"/>
              <a:stretch/>
            </p:blipFill>
            <p:spPr>
              <a:xfrm rot="20246641">
                <a:off x="1761658" y="3687530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"/>
              <a:srcRect l="8740" t="41856" r="83111" b="14872"/>
              <a:stretch/>
            </p:blipFill>
            <p:spPr>
              <a:xfrm rot="16836895">
                <a:off x="2113911" y="5084298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3"/>
              <a:srcRect l="8740" t="41856" r="83111" b="14872"/>
              <a:stretch/>
            </p:blipFill>
            <p:spPr>
              <a:xfrm>
                <a:off x="1915054" y="4853539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3"/>
              <a:srcRect l="7467" r="82659" b="14872"/>
              <a:stretch/>
            </p:blipFill>
            <p:spPr>
              <a:xfrm rot="15184388">
                <a:off x="1727464" y="3536232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3"/>
              <a:srcRect l="7467" r="82659" b="14872"/>
              <a:stretch/>
            </p:blipFill>
            <p:spPr>
              <a:xfrm rot="1238124">
                <a:off x="2213981" y="3896233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3"/>
              <a:srcRect l="7467" r="82659" b="14872"/>
              <a:stretch/>
            </p:blipFill>
            <p:spPr>
              <a:xfrm rot="1238124">
                <a:off x="1269657" y="3463074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3"/>
              <a:srcRect l="7467" r="82659" b="14872"/>
              <a:stretch/>
            </p:blipFill>
            <p:spPr>
              <a:xfrm rot="20129666">
                <a:off x="789822" y="3464423"/>
                <a:ext cx="669637" cy="2147514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 rot="5805577">
              <a:off x="1464413" y="2964709"/>
              <a:ext cx="669637" cy="214751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>
              <a:off x="3431849" y="4148964"/>
              <a:ext cx="669637" cy="214751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 rot="5400000">
              <a:off x="1216475" y="4989194"/>
              <a:ext cx="669637" cy="2147514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>
              <a:off x="113383" y="4237111"/>
              <a:ext cx="669637" cy="2147514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 rot="15184388">
              <a:off x="2586761" y="4565297"/>
              <a:ext cx="669637" cy="2147514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 rot="15184388">
              <a:off x="2242812" y="3392662"/>
              <a:ext cx="669637" cy="2147514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 rot="5805577">
              <a:off x="2567742" y="3714387"/>
              <a:ext cx="669637" cy="2147514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 rot="5805577">
              <a:off x="2494095" y="4894423"/>
              <a:ext cx="669637" cy="214751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>
              <a:off x="2570116" y="4188915"/>
              <a:ext cx="669637" cy="214751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 rot="20129666">
              <a:off x="2836918" y="4153412"/>
              <a:ext cx="669637" cy="2147514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 rot="20129666">
              <a:off x="2021704" y="4035329"/>
              <a:ext cx="669637" cy="2147514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>
              <a:off x="3006826" y="4046762"/>
              <a:ext cx="669637" cy="214751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 rot="5805577">
              <a:off x="2538592" y="3003725"/>
              <a:ext cx="669637" cy="2147514"/>
            </a:xfrm>
            <a:prstGeom prst="rect">
              <a:avLst/>
            </a:prstGeom>
          </p:spPr>
        </p:pic>
      </p:grp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t="88440" r="75055"/>
          <a:stretch/>
        </p:blipFill>
        <p:spPr>
          <a:xfrm>
            <a:off x="4995112" y="6166765"/>
            <a:ext cx="4069877" cy="291607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4992427" y="3498838"/>
            <a:ext cx="3988103" cy="2818077"/>
            <a:chOff x="113383" y="3703647"/>
            <a:chExt cx="3988103" cy="2818077"/>
          </a:xfrm>
        </p:grpSpPr>
        <p:sp>
          <p:nvSpPr>
            <p:cNvPr id="61" name="TextBox 60"/>
            <p:cNvSpPr txBox="1"/>
            <p:nvPr/>
          </p:nvSpPr>
          <p:spPr>
            <a:xfrm>
              <a:off x="2798717" y="5384394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363198" y="3797276"/>
              <a:ext cx="2576496" cy="2724448"/>
              <a:chOff x="559544" y="3463074"/>
              <a:chExt cx="2576496" cy="2724448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 rotWithShape="1">
              <a:blip r:embed="rId3"/>
              <a:srcRect l="8740" t="41856" r="83111" b="14872"/>
              <a:stretch/>
            </p:blipFill>
            <p:spPr>
              <a:xfrm rot="18985269">
                <a:off x="582692" y="5095890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 rotWithShape="1">
              <a:blip r:embed="rId3"/>
              <a:srcRect l="7467" r="82659" b="14872"/>
              <a:stretch/>
            </p:blipFill>
            <p:spPr>
              <a:xfrm rot="1501856">
                <a:off x="559544" y="3718863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 rotWithShape="1">
              <a:blip r:embed="rId3"/>
              <a:srcRect l="7467" r="82659" b="14872"/>
              <a:stretch/>
            </p:blipFill>
            <p:spPr>
              <a:xfrm rot="1238124">
                <a:off x="1743639" y="3621139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 rotWithShape="1">
              <a:blip r:embed="rId3"/>
              <a:srcRect l="7467" r="82659" b="14872"/>
              <a:stretch/>
            </p:blipFill>
            <p:spPr>
              <a:xfrm rot="20254458">
                <a:off x="595316" y="3768236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 rotWithShape="1">
              <a:blip r:embed="rId3"/>
              <a:srcRect l="8740" t="41856" r="83111" b="14872"/>
              <a:stretch/>
            </p:blipFill>
            <p:spPr>
              <a:xfrm rot="20293227">
                <a:off x="1121658" y="3498393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 rotWithShape="1">
              <a:blip r:embed="rId3"/>
              <a:srcRect l="8740" t="41856" r="83111" b="14872"/>
              <a:stretch/>
            </p:blipFill>
            <p:spPr>
              <a:xfrm>
                <a:off x="1362460" y="4947920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 rotWithShape="1">
              <a:blip r:embed="rId3"/>
              <a:srcRect l="7467" r="82659" b="14872"/>
              <a:stretch/>
            </p:blipFill>
            <p:spPr>
              <a:xfrm rot="20246641">
                <a:off x="1761658" y="3687530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 rotWithShape="1">
              <a:blip r:embed="rId3"/>
              <a:srcRect l="8740" t="41856" r="83111" b="14872"/>
              <a:stretch/>
            </p:blipFill>
            <p:spPr>
              <a:xfrm rot="16836895">
                <a:off x="2113911" y="5084298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 rotWithShape="1">
              <a:blip r:embed="rId3"/>
              <a:srcRect l="8740" t="41856" r="83111" b="14872"/>
              <a:stretch/>
            </p:blipFill>
            <p:spPr>
              <a:xfrm>
                <a:off x="1915054" y="4853539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 rotWithShape="1">
              <a:blip r:embed="rId3"/>
              <a:srcRect l="7467" r="82659" b="14872"/>
              <a:stretch/>
            </p:blipFill>
            <p:spPr>
              <a:xfrm rot="15184388">
                <a:off x="1727464" y="3536232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 rotWithShape="1">
              <a:blip r:embed="rId3"/>
              <a:srcRect l="7467" r="82659" b="14872"/>
              <a:stretch/>
            </p:blipFill>
            <p:spPr>
              <a:xfrm rot="1238124">
                <a:off x="2213981" y="3896233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87" name="Picture 86"/>
              <p:cNvPicPr>
                <a:picLocks noChangeAspect="1"/>
              </p:cNvPicPr>
              <p:nvPr/>
            </p:nvPicPr>
            <p:blipFill rotWithShape="1">
              <a:blip r:embed="rId3"/>
              <a:srcRect l="7467" r="82659" b="14872"/>
              <a:stretch/>
            </p:blipFill>
            <p:spPr>
              <a:xfrm rot="1238124">
                <a:off x="1269657" y="3463074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88" name="Picture 87"/>
              <p:cNvPicPr>
                <a:picLocks noChangeAspect="1"/>
              </p:cNvPicPr>
              <p:nvPr/>
            </p:nvPicPr>
            <p:blipFill rotWithShape="1">
              <a:blip r:embed="rId3"/>
              <a:srcRect l="7467" r="82659" b="14872"/>
              <a:stretch/>
            </p:blipFill>
            <p:spPr>
              <a:xfrm rot="20129666">
                <a:off x="789822" y="3464423"/>
                <a:ext cx="669637" cy="2147514"/>
              </a:xfrm>
              <a:prstGeom prst="rect">
                <a:avLst/>
              </a:prstGeom>
            </p:spPr>
          </p:pic>
        </p:grpSp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 rot="5805577">
              <a:off x="1464413" y="2964709"/>
              <a:ext cx="669637" cy="2147514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>
              <a:off x="3431849" y="4148964"/>
              <a:ext cx="669637" cy="2147514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 rot="5400000">
              <a:off x="1216475" y="4989194"/>
              <a:ext cx="669637" cy="2147514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>
              <a:off x="113383" y="4237111"/>
              <a:ext cx="669637" cy="214751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 rot="15184388">
              <a:off x="2586761" y="4565297"/>
              <a:ext cx="669637" cy="2147514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 rot="15184388">
              <a:off x="2242812" y="3392662"/>
              <a:ext cx="669637" cy="2147514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 rot="5805577">
              <a:off x="2567742" y="3714387"/>
              <a:ext cx="669637" cy="2147514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 rot="5805577">
              <a:off x="2494095" y="4894423"/>
              <a:ext cx="669637" cy="2147514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>
              <a:off x="2570116" y="4188915"/>
              <a:ext cx="669637" cy="2147514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 rot="20129666">
              <a:off x="2836918" y="4153412"/>
              <a:ext cx="669637" cy="2147514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 rot="20129666">
              <a:off x="2021704" y="4035329"/>
              <a:ext cx="669637" cy="2147514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>
              <a:off x="3006826" y="4046762"/>
              <a:ext cx="669637" cy="2147514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3"/>
            <a:srcRect l="7467" r="82659" b="14872"/>
            <a:stretch/>
          </p:blipFill>
          <p:spPr>
            <a:xfrm rot="5805577">
              <a:off x="2538592" y="3003725"/>
              <a:ext cx="669637" cy="2147514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>
            <a:off x="4931357" y="1605701"/>
            <a:ext cx="4120626" cy="4554141"/>
            <a:chOff x="10383457" y="1976024"/>
            <a:chExt cx="4120626" cy="4554141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3"/>
            <a:srcRect t="87563" r="74960" b="-1461"/>
            <a:stretch/>
          </p:blipFill>
          <p:spPr>
            <a:xfrm>
              <a:off x="10383457" y="4015398"/>
              <a:ext cx="1716975" cy="350598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58" y="4435442"/>
              <a:ext cx="559042" cy="2094723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92256" y="4435442"/>
              <a:ext cx="559042" cy="2094723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09852" y="4435442"/>
              <a:ext cx="559042" cy="2094723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01054" y="4435442"/>
              <a:ext cx="559042" cy="2094723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18650" y="4435442"/>
              <a:ext cx="559042" cy="2094723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36246" y="4435442"/>
              <a:ext cx="559042" cy="2094723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27448" y="4435442"/>
              <a:ext cx="559042" cy="2094723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45041" y="4435442"/>
              <a:ext cx="559042" cy="2094723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02313" y="2343270"/>
              <a:ext cx="559042" cy="2094723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3"/>
            <a:srcRect t="87563" r="74960" b="-1461"/>
            <a:stretch/>
          </p:blipFill>
          <p:spPr>
            <a:xfrm>
              <a:off x="11792164" y="1976024"/>
              <a:ext cx="1238471" cy="350598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3"/>
            <a:srcRect t="87563" r="74960" b="-1461"/>
            <a:stretch/>
          </p:blipFill>
          <p:spPr>
            <a:xfrm>
              <a:off x="12718806" y="4015398"/>
              <a:ext cx="1674527" cy="350598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 rotWithShape="1">
            <a:blip r:embed="rId3"/>
            <a:srcRect t="87563" r="74960" b="-1461"/>
            <a:stretch/>
          </p:blipFill>
          <p:spPr>
            <a:xfrm rot="5400000">
              <a:off x="10873094" y="2864859"/>
              <a:ext cx="2104077" cy="350598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 rotWithShape="1">
            <a:blip r:embed="rId3"/>
            <a:srcRect t="87563" r="74960" b="-1461"/>
            <a:stretch/>
          </p:blipFill>
          <p:spPr>
            <a:xfrm rot="5400000">
              <a:off x="11696002" y="2984252"/>
              <a:ext cx="2318669" cy="350598"/>
            </a:xfrm>
            <a:prstGeom prst="rect">
              <a:avLst/>
            </a:prstGeom>
          </p:spPr>
        </p:pic>
      </p:grpSp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3"/>
          <a:srcRect t="88440" r="75055"/>
          <a:stretch/>
        </p:blipFill>
        <p:spPr>
          <a:xfrm>
            <a:off x="4921031" y="3216295"/>
            <a:ext cx="4069877" cy="291607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973308" y="6109261"/>
            <a:ext cx="2324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</a:rPr>
              <a:t>PS Preferential Surface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914532" y="6107142"/>
            <a:ext cx="2324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</a:rPr>
              <a:t>PS Preferential Surface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5695758" y="314580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</a:rPr>
              <a:t>PS Preferential </a:t>
            </a:r>
            <a:r>
              <a:rPr lang="en-US" sz="1800" dirty="0" smtClean="0">
                <a:solidFill>
                  <a:srgbClr val="FFFFFF"/>
                </a:solidFill>
                <a:latin typeface="Calibri"/>
              </a:rPr>
              <a:t>Top Coat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91269" y="3156620"/>
            <a:ext cx="298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Calibri"/>
              </a:rPr>
              <a:t>PTMSS </a:t>
            </a:r>
            <a:r>
              <a:rPr lang="en-US" sz="1800" dirty="0">
                <a:solidFill>
                  <a:srgbClr val="FFFFFF"/>
                </a:solidFill>
                <a:latin typeface="Calibri"/>
              </a:rPr>
              <a:t>Preferential </a:t>
            </a:r>
            <a:r>
              <a:rPr lang="en-US" sz="1800" dirty="0" smtClean="0">
                <a:solidFill>
                  <a:srgbClr val="FFFFFF"/>
                </a:solidFill>
                <a:latin typeface="Calibri"/>
              </a:rPr>
              <a:t>Top Coat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1748467" y="1829367"/>
            <a:ext cx="504991" cy="287159"/>
            <a:chOff x="-2141193" y="5854728"/>
            <a:chExt cx="504991" cy="287159"/>
          </a:xfrm>
        </p:grpSpPr>
        <p:cxnSp>
          <p:nvCxnSpPr>
            <p:cNvPr id="110" name="Straight Connector 109"/>
            <p:cNvCxnSpPr/>
            <p:nvPr/>
          </p:nvCxnSpPr>
          <p:spPr>
            <a:xfrm>
              <a:off x="-2114170" y="6141887"/>
              <a:ext cx="44291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-2141193" y="5854728"/>
              <a:ext cx="504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FF"/>
                  </a:solidFill>
                  <a:latin typeface="Calibri"/>
                </a:rPr>
                <a:t>5 µm</a:t>
              </a:r>
              <a:endParaRPr lang="en-US" sz="1200" b="1" dirty="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5746702" y="1829367"/>
            <a:ext cx="504991" cy="287159"/>
            <a:chOff x="-2141193" y="5854728"/>
            <a:chExt cx="504991" cy="287159"/>
          </a:xfrm>
        </p:grpSpPr>
        <p:cxnSp>
          <p:nvCxnSpPr>
            <p:cNvPr id="113" name="Straight Connector 112"/>
            <p:cNvCxnSpPr/>
            <p:nvPr/>
          </p:nvCxnSpPr>
          <p:spPr>
            <a:xfrm>
              <a:off x="-2114170" y="6141887"/>
              <a:ext cx="44291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-2141193" y="5854728"/>
              <a:ext cx="504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FF"/>
                  </a:solidFill>
                  <a:latin typeface="Calibri"/>
                </a:rPr>
                <a:t>5 µm</a:t>
              </a:r>
              <a:endParaRPr lang="en-US" sz="1200" b="1" dirty="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1209631" y="713841"/>
            <a:ext cx="1598285" cy="1909990"/>
            <a:chOff x="1175482" y="848094"/>
            <a:chExt cx="1598285" cy="1909990"/>
          </a:xfrm>
        </p:grpSpPr>
        <p:grpSp>
          <p:nvGrpSpPr>
            <p:cNvPr id="116" name="Group 115"/>
            <p:cNvGrpSpPr/>
            <p:nvPr/>
          </p:nvGrpSpPr>
          <p:grpSpPr>
            <a:xfrm>
              <a:off x="1175482" y="848094"/>
              <a:ext cx="1598285" cy="1909990"/>
              <a:chOff x="1175482" y="848094"/>
              <a:chExt cx="1598285" cy="1909990"/>
            </a:xfrm>
          </p:grpSpPr>
          <p:pic>
            <p:nvPicPr>
              <p:cNvPr id="118" name="Picture 4" descr="C:\Users\Chris\Desktop\Grad School\Surface Chemistry\Data\Optical Microscope\2013-08-22 - CB 3-157\49% - 100x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00" t="41127" r="44770" b="38153"/>
              <a:stretch/>
            </p:blipFill>
            <p:spPr bwMode="auto">
              <a:xfrm>
                <a:off x="1175482" y="848094"/>
                <a:ext cx="1598285" cy="15788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9" name="Rectangle 118"/>
              <p:cNvSpPr/>
              <p:nvPr/>
            </p:nvSpPr>
            <p:spPr>
              <a:xfrm>
                <a:off x="1619399" y="2388752"/>
                <a:ext cx="7104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srgbClr val="000000"/>
                    </a:solidFill>
                    <a:latin typeface="Calibri"/>
                  </a:rPr>
                  <a:t>Holes</a:t>
                </a:r>
                <a:endParaRPr lang="en-US" sz="180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cxnSp>
          <p:nvCxnSpPr>
            <p:cNvPr id="117" name="Straight Connector 116"/>
            <p:cNvCxnSpPr/>
            <p:nvPr/>
          </p:nvCxnSpPr>
          <p:spPr>
            <a:xfrm>
              <a:off x="2256594" y="2342424"/>
              <a:ext cx="44291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TextBox 119"/>
          <p:cNvSpPr txBox="1"/>
          <p:nvPr/>
        </p:nvSpPr>
        <p:spPr>
          <a:xfrm>
            <a:off x="-56077" y="6582738"/>
            <a:ext cx="1403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Scale bars are 5 µm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4682194" y="715133"/>
            <a:ext cx="1598828" cy="1908699"/>
            <a:chOff x="2606832" y="889000"/>
            <a:chExt cx="1598828" cy="1908699"/>
          </a:xfrm>
        </p:grpSpPr>
        <p:pic>
          <p:nvPicPr>
            <p:cNvPr id="122" name="Picture 2" descr="C:\Users\Chris\Desktop\Grad School\Surface Chemistry\Data\Optical Microscope\2013-08-22 - CB 3-157\12% - 100x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4" t="22655" r="32820" b="56586"/>
            <a:stretch/>
          </p:blipFill>
          <p:spPr bwMode="auto">
            <a:xfrm>
              <a:off x="2606832" y="889000"/>
              <a:ext cx="1598828" cy="1581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Rectangle 122"/>
            <p:cNvSpPr/>
            <p:nvPr/>
          </p:nvSpPr>
          <p:spPr>
            <a:xfrm>
              <a:off x="2991503" y="2428367"/>
              <a:ext cx="8294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Calibri"/>
                </a:rPr>
                <a:t>Islands</a:t>
              </a:r>
              <a:endParaRPr lang="en-US"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cxnSp>
        <p:nvCxnSpPr>
          <p:cNvPr id="124" name="Straight Connector 123"/>
          <p:cNvCxnSpPr/>
          <p:nvPr/>
        </p:nvCxnSpPr>
        <p:spPr>
          <a:xfrm>
            <a:off x="2443143" y="2360571"/>
            <a:ext cx="44291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5726241" y="2208171"/>
            <a:ext cx="44291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64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107" grpId="0"/>
      <p:bldP spid="1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466249" y="1282122"/>
            <a:ext cx="215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LD 2-287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~ 1.40 L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US" sz="1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957" y="36496"/>
            <a:ext cx="7772400" cy="609600"/>
          </a:xfrm>
        </p:spPr>
        <p:txBody>
          <a:bodyPr/>
          <a:lstStyle/>
          <a:p>
            <a:r>
              <a:rPr lang="en-US" sz="2800" dirty="0" smtClean="0"/>
              <a:t>Confined island hole results for 22 nm </a:t>
            </a:r>
            <a:r>
              <a:rPr lang="en-US" sz="2800" dirty="0" err="1" smtClean="0"/>
              <a:t>diblock</a:t>
            </a:r>
            <a:endParaRPr lang="en-US" sz="2800" dirty="0"/>
          </a:p>
        </p:txBody>
      </p:sp>
      <p:sp>
        <p:nvSpPr>
          <p:cNvPr id="14352" name="TextBox 14351"/>
          <p:cNvSpPr txBox="1"/>
          <p:nvPr/>
        </p:nvSpPr>
        <p:spPr>
          <a:xfrm>
            <a:off x="73986" y="646096"/>
            <a:ext cx="2802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Initial BCP thickness: 1.19 L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Isosceles Triangle 100"/>
          <p:cNvSpPr/>
          <p:nvPr/>
        </p:nvSpPr>
        <p:spPr>
          <a:xfrm rot="3600000">
            <a:off x="6300750" y="4129480"/>
            <a:ext cx="105481" cy="909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2" name="Isosceles Triangle 101"/>
          <p:cNvSpPr/>
          <p:nvPr/>
        </p:nvSpPr>
        <p:spPr>
          <a:xfrm rot="3600000">
            <a:off x="6933345" y="4146857"/>
            <a:ext cx="105481" cy="909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 flipV="1">
            <a:off x="6495672" y="4260731"/>
            <a:ext cx="481266" cy="1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7129150" y="4701215"/>
            <a:ext cx="417887" cy="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4" name="Group 123"/>
          <p:cNvGrpSpPr/>
          <p:nvPr/>
        </p:nvGrpSpPr>
        <p:grpSpPr>
          <a:xfrm>
            <a:off x="5600267" y="3516432"/>
            <a:ext cx="504991" cy="276999"/>
            <a:chOff x="-1564323" y="4622825"/>
            <a:chExt cx="504991" cy="276999"/>
          </a:xfrm>
        </p:grpSpPr>
        <p:cxnSp>
          <p:nvCxnSpPr>
            <p:cNvPr id="125" name="Straight Connector 124"/>
            <p:cNvCxnSpPr/>
            <p:nvPr/>
          </p:nvCxnSpPr>
          <p:spPr>
            <a:xfrm>
              <a:off x="-1517186" y="4893707"/>
              <a:ext cx="44291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-1564323" y="4622825"/>
              <a:ext cx="504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FF"/>
                  </a:solidFill>
                  <a:latin typeface="Calibri"/>
                </a:rPr>
                <a:t>5 µm</a:t>
              </a:r>
              <a:endParaRPr lang="en-US" sz="1200" b="1" dirty="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6876654" y="3503736"/>
            <a:ext cx="504991" cy="276999"/>
            <a:chOff x="-1564323" y="4622825"/>
            <a:chExt cx="504991" cy="276999"/>
          </a:xfrm>
        </p:grpSpPr>
        <p:cxnSp>
          <p:nvCxnSpPr>
            <p:cNvPr id="128" name="Straight Connector 127"/>
            <p:cNvCxnSpPr/>
            <p:nvPr/>
          </p:nvCxnSpPr>
          <p:spPr>
            <a:xfrm>
              <a:off x="-1517186" y="4893707"/>
              <a:ext cx="44291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-1564323" y="4622825"/>
              <a:ext cx="504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FF"/>
                  </a:solidFill>
                  <a:latin typeface="Calibri"/>
                </a:rPr>
                <a:t>5 µm</a:t>
              </a:r>
              <a:endParaRPr lang="en-US" sz="1200" b="1" dirty="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3383432" y="4438188"/>
            <a:ext cx="504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FFFF"/>
                </a:solidFill>
                <a:latin typeface="Calibri"/>
              </a:rPr>
              <a:t>5 µm</a:t>
            </a:r>
            <a:endParaRPr lang="en-US" sz="12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123254" y="4006564"/>
            <a:ext cx="504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FFFF"/>
                </a:solidFill>
                <a:latin typeface="Calibri"/>
              </a:rPr>
              <a:t>5 µm</a:t>
            </a:r>
            <a:endParaRPr lang="en-US" sz="12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7051831" y="4435630"/>
            <a:ext cx="575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FFFF"/>
                </a:solidFill>
                <a:latin typeface="Calibri"/>
              </a:rPr>
              <a:t>5 µm\</a:t>
            </a:r>
            <a:endParaRPr lang="en-US" sz="1200" b="1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686726" y="4692996"/>
            <a:ext cx="2495247" cy="1937038"/>
            <a:chOff x="-1721703" y="2470470"/>
            <a:chExt cx="2495247" cy="1937038"/>
          </a:xfrm>
        </p:grpSpPr>
        <p:grpSp>
          <p:nvGrpSpPr>
            <p:cNvPr id="64" name="Group 63"/>
            <p:cNvGrpSpPr/>
            <p:nvPr/>
          </p:nvGrpSpPr>
          <p:grpSpPr>
            <a:xfrm>
              <a:off x="-1699941" y="2537662"/>
              <a:ext cx="1783737" cy="1869846"/>
              <a:chOff x="-1699941" y="2537662"/>
              <a:chExt cx="1783737" cy="1869846"/>
            </a:xfrm>
          </p:grpSpPr>
          <p:grpSp>
            <p:nvGrpSpPr>
              <p:cNvPr id="62" name="Group 61"/>
              <p:cNvGrpSpPr>
                <a:grpSpLocks noChangeAspect="1"/>
              </p:cNvGrpSpPr>
              <p:nvPr/>
            </p:nvGrpSpPr>
            <p:grpSpPr>
              <a:xfrm>
                <a:off x="-1699941" y="2537662"/>
                <a:ext cx="1783737" cy="1815155"/>
                <a:chOff x="97553" y="2753132"/>
                <a:chExt cx="3811309" cy="3878436"/>
              </a:xfrm>
            </p:grpSpPr>
            <p:grpSp>
              <p:nvGrpSpPr>
                <p:cNvPr id="136" name="Group 135"/>
                <p:cNvGrpSpPr/>
                <p:nvPr/>
              </p:nvGrpSpPr>
              <p:grpSpPr>
                <a:xfrm>
                  <a:off x="97553" y="2753132"/>
                  <a:ext cx="3811309" cy="3631493"/>
                  <a:chOff x="4953497" y="2593503"/>
                  <a:chExt cx="3811309" cy="3631493"/>
                </a:xfrm>
              </p:grpSpPr>
              <p:pic>
                <p:nvPicPr>
                  <p:cNvPr id="137" name="Picture 136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7467" r="82659" b="14872"/>
                  <a:stretch/>
                </p:blipFill>
                <p:spPr>
                  <a:xfrm>
                    <a:off x="4959448" y="4077482"/>
                    <a:ext cx="669637" cy="2147514"/>
                  </a:xfrm>
                  <a:prstGeom prst="rect">
                    <a:avLst/>
                  </a:prstGeom>
                </p:spPr>
              </p:pic>
              <p:pic>
                <p:nvPicPr>
                  <p:cNvPr id="138" name="Picture 137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8740" t="41856" r="83111" b="14872"/>
                  <a:stretch/>
                </p:blipFill>
                <p:spPr>
                  <a:xfrm>
                    <a:off x="8096268" y="2985850"/>
                    <a:ext cx="552594" cy="1091632"/>
                  </a:xfrm>
                  <a:prstGeom prst="rect">
                    <a:avLst/>
                  </a:prstGeom>
                </p:spPr>
              </p:pic>
              <p:pic>
                <p:nvPicPr>
                  <p:cNvPr id="139" name="Picture 138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7467" r="82659" b="14872"/>
                  <a:stretch/>
                </p:blipFill>
                <p:spPr>
                  <a:xfrm>
                    <a:off x="8095169" y="4049773"/>
                    <a:ext cx="669637" cy="2147514"/>
                  </a:xfrm>
                  <a:prstGeom prst="rect">
                    <a:avLst/>
                  </a:prstGeom>
                </p:spPr>
              </p:pic>
              <p:pic>
                <p:nvPicPr>
                  <p:cNvPr id="140" name="Picture 139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7467" r="82659" b="14872"/>
                  <a:stretch/>
                </p:blipFill>
                <p:spPr>
                  <a:xfrm>
                    <a:off x="7603393" y="4046762"/>
                    <a:ext cx="669637" cy="2147514"/>
                  </a:xfrm>
                  <a:prstGeom prst="rect">
                    <a:avLst/>
                  </a:prstGeom>
                </p:spPr>
              </p:pic>
              <p:pic>
                <p:nvPicPr>
                  <p:cNvPr id="141" name="Picture 140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8740" t="41856" r="83111" b="14872"/>
                  <a:stretch/>
                </p:blipFill>
                <p:spPr>
                  <a:xfrm>
                    <a:off x="7605835" y="2985850"/>
                    <a:ext cx="552594" cy="1091632"/>
                  </a:xfrm>
                  <a:prstGeom prst="rect">
                    <a:avLst/>
                  </a:prstGeom>
                </p:spPr>
              </p:pic>
              <p:pic>
                <p:nvPicPr>
                  <p:cNvPr id="142" name="Picture 141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8740" t="41856" r="83111" b="14872"/>
                  <a:stretch/>
                </p:blipFill>
                <p:spPr>
                  <a:xfrm>
                    <a:off x="6109483" y="5133364"/>
                    <a:ext cx="552594" cy="1091632"/>
                  </a:xfrm>
                  <a:prstGeom prst="rect">
                    <a:avLst/>
                  </a:prstGeom>
                </p:spPr>
              </p:pic>
              <p:pic>
                <p:nvPicPr>
                  <p:cNvPr id="143" name="Picture 142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7467" r="82659" b="14872"/>
                  <a:stretch/>
                </p:blipFill>
                <p:spPr>
                  <a:xfrm>
                    <a:off x="5483648" y="4077482"/>
                    <a:ext cx="669637" cy="2147514"/>
                  </a:xfrm>
                  <a:prstGeom prst="rect">
                    <a:avLst/>
                  </a:prstGeom>
                </p:spPr>
              </p:pic>
              <p:pic>
                <p:nvPicPr>
                  <p:cNvPr id="144" name="Picture 143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8740" t="41856" r="83111" b="14872"/>
                  <a:stretch/>
                </p:blipFill>
                <p:spPr>
                  <a:xfrm>
                    <a:off x="5506824" y="2985850"/>
                    <a:ext cx="552594" cy="1091632"/>
                  </a:xfrm>
                  <a:prstGeom prst="rect">
                    <a:avLst/>
                  </a:prstGeom>
                </p:spPr>
              </p:pic>
              <p:pic>
                <p:nvPicPr>
                  <p:cNvPr id="145" name="Picture 144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8740" t="41856" r="83111" b="14872"/>
                  <a:stretch/>
                </p:blipFill>
                <p:spPr>
                  <a:xfrm>
                    <a:off x="4987363" y="2985850"/>
                    <a:ext cx="552594" cy="1091632"/>
                  </a:xfrm>
                  <a:prstGeom prst="rect">
                    <a:avLst/>
                  </a:prstGeom>
                </p:spPr>
              </p:pic>
              <p:pic>
                <p:nvPicPr>
                  <p:cNvPr id="146" name="Picture 145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8740" t="41856" r="83111" b="14872"/>
                  <a:stretch/>
                </p:blipFill>
                <p:spPr>
                  <a:xfrm>
                    <a:off x="7188983" y="5133364"/>
                    <a:ext cx="552594" cy="1091632"/>
                  </a:xfrm>
                  <a:prstGeom prst="rect">
                    <a:avLst/>
                  </a:prstGeom>
                </p:spPr>
              </p:pic>
              <p:pic>
                <p:nvPicPr>
                  <p:cNvPr id="147" name="Picture 146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8740" t="41856" r="83111" b="14872"/>
                  <a:stretch/>
                </p:blipFill>
                <p:spPr>
                  <a:xfrm>
                    <a:off x="6655583" y="5133364"/>
                    <a:ext cx="552594" cy="1091632"/>
                  </a:xfrm>
                  <a:prstGeom prst="rect">
                    <a:avLst/>
                  </a:prstGeom>
                </p:spPr>
              </p:pic>
              <p:pic>
                <p:nvPicPr>
                  <p:cNvPr id="148" name="Picture 147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74997" t="86139"/>
                  <a:stretch/>
                </p:blipFill>
                <p:spPr>
                  <a:xfrm>
                    <a:off x="4953497" y="2593503"/>
                    <a:ext cx="1199788" cy="347604"/>
                  </a:xfrm>
                  <a:prstGeom prst="rect">
                    <a:avLst/>
                  </a:prstGeom>
                </p:spPr>
              </p:pic>
              <p:pic>
                <p:nvPicPr>
                  <p:cNvPr id="149" name="Picture 148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74997" t="86139"/>
                  <a:stretch/>
                </p:blipFill>
                <p:spPr>
                  <a:xfrm>
                    <a:off x="7605835" y="2593503"/>
                    <a:ext cx="1105921" cy="347604"/>
                  </a:xfrm>
                  <a:prstGeom prst="rect">
                    <a:avLst/>
                  </a:prstGeom>
                </p:spPr>
              </p:pic>
              <p:pic>
                <p:nvPicPr>
                  <p:cNvPr id="150" name="Picture 149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74997" t="86139"/>
                  <a:stretch/>
                </p:blipFill>
                <p:spPr>
                  <a:xfrm>
                    <a:off x="6136542" y="4751754"/>
                    <a:ext cx="1503136" cy="347604"/>
                  </a:xfrm>
                  <a:prstGeom prst="rect">
                    <a:avLst/>
                  </a:prstGeom>
                </p:spPr>
              </p:pic>
              <p:pic>
                <p:nvPicPr>
                  <p:cNvPr id="151" name="Picture 150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74997" t="86139"/>
                  <a:stretch/>
                </p:blipFill>
                <p:spPr>
                  <a:xfrm rot="5400000">
                    <a:off x="5024031" y="3694576"/>
                    <a:ext cx="2461959" cy="347604"/>
                  </a:xfrm>
                  <a:prstGeom prst="rect">
                    <a:avLst/>
                  </a:prstGeom>
                </p:spPr>
              </p:pic>
              <p:pic>
                <p:nvPicPr>
                  <p:cNvPr id="152" name="Picture 151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74997" t="86139"/>
                  <a:stretch/>
                </p:blipFill>
                <p:spPr>
                  <a:xfrm rot="5400000">
                    <a:off x="6289518" y="3694577"/>
                    <a:ext cx="2461959" cy="34760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53" name="Picture 152"/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8440" r="75055"/>
                <a:stretch/>
              </p:blipFill>
              <p:spPr>
                <a:xfrm>
                  <a:off x="159054" y="6325689"/>
                  <a:ext cx="3715890" cy="305879"/>
                </a:xfrm>
                <a:prstGeom prst="rect">
                  <a:avLst/>
                </a:prstGeom>
              </p:spPr>
            </p:pic>
          </p:grpSp>
          <p:sp>
            <p:nvSpPr>
              <p:cNvPr id="172" name="TextBox 171"/>
              <p:cNvSpPr txBox="1"/>
              <p:nvPr/>
            </p:nvSpPr>
            <p:spPr>
              <a:xfrm>
                <a:off x="-1241305" y="4130509"/>
                <a:ext cx="124272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  <a:latin typeface="Calibri"/>
                  </a:rPr>
                  <a:t>PS wetting</a:t>
                </a: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76" name="TextBox 175"/>
            <p:cNvSpPr txBox="1"/>
            <p:nvPr/>
          </p:nvSpPr>
          <p:spPr>
            <a:xfrm>
              <a:off x="-1721703" y="2470470"/>
              <a:ext cx="24952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/>
                  </a:solidFill>
                  <a:latin typeface="Calibri"/>
                </a:rPr>
                <a:t>PTMSS                    wetting</a:t>
              </a:r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552612" y="4289598"/>
            <a:ext cx="2267658" cy="2340436"/>
            <a:chOff x="5943983" y="2370195"/>
            <a:chExt cx="2267658" cy="2340436"/>
          </a:xfrm>
        </p:grpSpPr>
        <p:grpSp>
          <p:nvGrpSpPr>
            <p:cNvPr id="65" name="Group 64"/>
            <p:cNvGrpSpPr/>
            <p:nvPr/>
          </p:nvGrpSpPr>
          <p:grpSpPr>
            <a:xfrm>
              <a:off x="5977100" y="2370195"/>
              <a:ext cx="2234541" cy="2340436"/>
              <a:chOff x="5977100" y="2370195"/>
              <a:chExt cx="2234541" cy="2340436"/>
            </a:xfrm>
          </p:grpSpPr>
          <p:grpSp>
            <p:nvGrpSpPr>
              <p:cNvPr id="63" name="Group 62"/>
              <p:cNvGrpSpPr>
                <a:grpSpLocks noChangeAspect="1"/>
              </p:cNvGrpSpPr>
              <p:nvPr/>
            </p:nvGrpSpPr>
            <p:grpSpPr>
              <a:xfrm>
                <a:off x="5977100" y="2370195"/>
                <a:ext cx="1952787" cy="2292473"/>
                <a:chOff x="4950597" y="1778897"/>
                <a:chExt cx="4133632" cy="4852671"/>
              </a:xfrm>
            </p:grpSpPr>
            <p:pic>
              <p:nvPicPr>
                <p:cNvPr id="155" name="Picture 154"/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8440" r="75055"/>
                <a:stretch/>
              </p:blipFill>
              <p:spPr>
                <a:xfrm>
                  <a:off x="5014352" y="6339961"/>
                  <a:ext cx="4069877" cy="291607"/>
                </a:xfrm>
                <a:prstGeom prst="rect">
                  <a:avLst/>
                </a:prstGeom>
              </p:spPr>
            </p:pic>
            <p:grpSp>
              <p:nvGrpSpPr>
                <p:cNvPr id="156" name="Group 155"/>
                <p:cNvGrpSpPr/>
                <p:nvPr/>
              </p:nvGrpSpPr>
              <p:grpSpPr>
                <a:xfrm>
                  <a:off x="4950597" y="1778897"/>
                  <a:ext cx="4120626" cy="4554141"/>
                  <a:chOff x="10383457" y="1976024"/>
                  <a:chExt cx="4120626" cy="4554141"/>
                </a:xfrm>
              </p:grpSpPr>
              <p:pic>
                <p:nvPicPr>
                  <p:cNvPr id="157" name="Picture 156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87563" r="74960" b="-1461"/>
                  <a:stretch/>
                </p:blipFill>
                <p:spPr>
                  <a:xfrm>
                    <a:off x="10383457" y="4015398"/>
                    <a:ext cx="1716975" cy="350598"/>
                  </a:xfrm>
                  <a:prstGeom prst="rect">
                    <a:avLst/>
                  </a:prstGeom>
                </p:spPr>
              </p:pic>
              <p:pic>
                <p:nvPicPr>
                  <p:cNvPr id="158" name="Picture 15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0383458" y="4435442"/>
                    <a:ext cx="559042" cy="2094723"/>
                  </a:xfrm>
                  <a:prstGeom prst="rect">
                    <a:avLst/>
                  </a:prstGeom>
                </p:spPr>
              </p:pic>
              <p:pic>
                <p:nvPicPr>
                  <p:cNvPr id="159" name="Picture 158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0892256" y="4435442"/>
                    <a:ext cx="559042" cy="2094723"/>
                  </a:xfrm>
                  <a:prstGeom prst="rect">
                    <a:avLst/>
                  </a:prstGeom>
                </p:spPr>
              </p:pic>
              <p:pic>
                <p:nvPicPr>
                  <p:cNvPr id="160" name="Picture 159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1909852" y="4435442"/>
                    <a:ext cx="559042" cy="2094723"/>
                  </a:xfrm>
                  <a:prstGeom prst="rect">
                    <a:avLst/>
                  </a:prstGeom>
                </p:spPr>
              </p:pic>
              <p:pic>
                <p:nvPicPr>
                  <p:cNvPr id="161" name="Picture 160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1401054" y="4435442"/>
                    <a:ext cx="559042" cy="2094723"/>
                  </a:xfrm>
                  <a:prstGeom prst="rect">
                    <a:avLst/>
                  </a:prstGeom>
                </p:spPr>
              </p:pic>
              <p:pic>
                <p:nvPicPr>
                  <p:cNvPr id="162" name="Picture 161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2418650" y="4435442"/>
                    <a:ext cx="559042" cy="2094723"/>
                  </a:xfrm>
                  <a:prstGeom prst="rect">
                    <a:avLst/>
                  </a:prstGeom>
                </p:spPr>
              </p:pic>
              <p:pic>
                <p:nvPicPr>
                  <p:cNvPr id="163" name="Picture 162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3436246" y="4435442"/>
                    <a:ext cx="559042" cy="2094723"/>
                  </a:xfrm>
                  <a:prstGeom prst="rect">
                    <a:avLst/>
                  </a:prstGeom>
                </p:spPr>
              </p:pic>
              <p:pic>
                <p:nvPicPr>
                  <p:cNvPr id="164" name="Picture 163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2927448" y="4435442"/>
                    <a:ext cx="559042" cy="2094723"/>
                  </a:xfrm>
                  <a:prstGeom prst="rect">
                    <a:avLst/>
                  </a:prstGeom>
                </p:spPr>
              </p:pic>
              <p:pic>
                <p:nvPicPr>
                  <p:cNvPr id="165" name="Picture 164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3945041" y="4435442"/>
                    <a:ext cx="559042" cy="2094723"/>
                  </a:xfrm>
                  <a:prstGeom prst="rect">
                    <a:avLst/>
                  </a:prstGeom>
                </p:spPr>
              </p:pic>
              <p:pic>
                <p:nvPicPr>
                  <p:cNvPr id="166" name="Picture 165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2102313" y="2343270"/>
                    <a:ext cx="559042" cy="2094723"/>
                  </a:xfrm>
                  <a:prstGeom prst="rect">
                    <a:avLst/>
                  </a:prstGeom>
                </p:spPr>
              </p:pic>
              <p:pic>
                <p:nvPicPr>
                  <p:cNvPr id="167" name="Picture 166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87563" r="74960" b="-1461"/>
                  <a:stretch/>
                </p:blipFill>
                <p:spPr>
                  <a:xfrm>
                    <a:off x="11792164" y="1976024"/>
                    <a:ext cx="1238471" cy="350598"/>
                  </a:xfrm>
                  <a:prstGeom prst="rect">
                    <a:avLst/>
                  </a:prstGeom>
                </p:spPr>
              </p:pic>
              <p:pic>
                <p:nvPicPr>
                  <p:cNvPr id="168" name="Picture 167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87563" r="74960" b="-1461"/>
                  <a:stretch/>
                </p:blipFill>
                <p:spPr>
                  <a:xfrm>
                    <a:off x="12718806" y="4015398"/>
                    <a:ext cx="1674527" cy="350598"/>
                  </a:xfrm>
                  <a:prstGeom prst="rect">
                    <a:avLst/>
                  </a:prstGeom>
                </p:spPr>
              </p:pic>
              <p:pic>
                <p:nvPicPr>
                  <p:cNvPr id="169" name="Picture 168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87563" r="74960" b="-1461"/>
                  <a:stretch/>
                </p:blipFill>
                <p:spPr>
                  <a:xfrm rot="5400000">
                    <a:off x="10873094" y="2864859"/>
                    <a:ext cx="2104077" cy="350598"/>
                  </a:xfrm>
                  <a:prstGeom prst="rect">
                    <a:avLst/>
                  </a:prstGeom>
                </p:spPr>
              </p:pic>
              <p:pic>
                <p:nvPicPr>
                  <p:cNvPr id="170" name="Picture 169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87563" r="74960" b="-1461"/>
                  <a:stretch/>
                </p:blipFill>
                <p:spPr>
                  <a:xfrm rot="5400000">
                    <a:off x="11696002" y="2984252"/>
                    <a:ext cx="2318669" cy="35059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74" name="TextBox 173"/>
              <p:cNvSpPr txBox="1"/>
              <p:nvPr/>
            </p:nvSpPr>
            <p:spPr>
              <a:xfrm>
                <a:off x="6568849" y="4433632"/>
                <a:ext cx="16427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  <a:latin typeface="Calibri"/>
                  </a:rPr>
                  <a:t>PS wetting</a:t>
                </a: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78" name="TextBox 177"/>
            <p:cNvSpPr txBox="1"/>
            <p:nvPr/>
          </p:nvSpPr>
          <p:spPr>
            <a:xfrm>
              <a:off x="5943983" y="3247831"/>
              <a:ext cx="1642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/>
                  </a:solidFill>
                  <a:latin typeface="Calibri"/>
                </a:rPr>
                <a:t>PS wetting</a:t>
              </a:r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11287760" y="5232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10654632" y="54944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05" name="Group 304"/>
          <p:cNvGrpSpPr/>
          <p:nvPr/>
        </p:nvGrpSpPr>
        <p:grpSpPr>
          <a:xfrm>
            <a:off x="1236145" y="1875581"/>
            <a:ext cx="504991" cy="287159"/>
            <a:chOff x="-2141193" y="5854728"/>
            <a:chExt cx="504991" cy="287159"/>
          </a:xfrm>
        </p:grpSpPr>
        <p:cxnSp>
          <p:nvCxnSpPr>
            <p:cNvPr id="306" name="Straight Connector 305"/>
            <p:cNvCxnSpPr/>
            <p:nvPr/>
          </p:nvCxnSpPr>
          <p:spPr>
            <a:xfrm>
              <a:off x="-2114170" y="6141887"/>
              <a:ext cx="44291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" name="TextBox 306"/>
            <p:cNvSpPr txBox="1"/>
            <p:nvPr/>
          </p:nvSpPr>
          <p:spPr>
            <a:xfrm>
              <a:off x="-2141193" y="5854728"/>
              <a:ext cx="504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FF"/>
                  </a:solidFill>
                  <a:latin typeface="Calibri"/>
                </a:rPr>
                <a:t>5 µm</a:t>
              </a:r>
              <a:endParaRPr lang="en-US" sz="1200" b="1" dirty="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08" name="Group 307"/>
          <p:cNvGrpSpPr/>
          <p:nvPr/>
        </p:nvGrpSpPr>
        <p:grpSpPr>
          <a:xfrm>
            <a:off x="3147963" y="1914945"/>
            <a:ext cx="504991" cy="287159"/>
            <a:chOff x="-2141193" y="5854728"/>
            <a:chExt cx="504991" cy="287159"/>
          </a:xfrm>
        </p:grpSpPr>
        <p:cxnSp>
          <p:nvCxnSpPr>
            <p:cNvPr id="309" name="Straight Connector 308"/>
            <p:cNvCxnSpPr/>
            <p:nvPr/>
          </p:nvCxnSpPr>
          <p:spPr>
            <a:xfrm>
              <a:off x="-2114170" y="6141887"/>
              <a:ext cx="44291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0" name="TextBox 309"/>
            <p:cNvSpPr txBox="1"/>
            <p:nvPr/>
          </p:nvSpPr>
          <p:spPr>
            <a:xfrm>
              <a:off x="-2141193" y="5854728"/>
              <a:ext cx="504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FF"/>
                  </a:solidFill>
                  <a:latin typeface="Calibri"/>
                </a:rPr>
                <a:t>5 µm</a:t>
              </a:r>
              <a:endParaRPr lang="en-US" sz="1200" b="1" dirty="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11" name="Group 310"/>
          <p:cNvGrpSpPr/>
          <p:nvPr/>
        </p:nvGrpSpPr>
        <p:grpSpPr>
          <a:xfrm>
            <a:off x="7438482" y="1875581"/>
            <a:ext cx="504991" cy="287159"/>
            <a:chOff x="-2141193" y="5854728"/>
            <a:chExt cx="504991" cy="287159"/>
          </a:xfrm>
        </p:grpSpPr>
        <p:cxnSp>
          <p:nvCxnSpPr>
            <p:cNvPr id="312" name="Straight Connector 311"/>
            <p:cNvCxnSpPr/>
            <p:nvPr/>
          </p:nvCxnSpPr>
          <p:spPr>
            <a:xfrm>
              <a:off x="-2114170" y="6141887"/>
              <a:ext cx="44291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" name="TextBox 312"/>
            <p:cNvSpPr txBox="1"/>
            <p:nvPr/>
          </p:nvSpPr>
          <p:spPr>
            <a:xfrm>
              <a:off x="-2141193" y="5854728"/>
              <a:ext cx="504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FF"/>
                  </a:solidFill>
                  <a:latin typeface="Calibri"/>
                </a:rPr>
                <a:t>5 µm</a:t>
              </a:r>
              <a:endParaRPr lang="en-US" sz="1200" b="1" dirty="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58" name="Rectangle 257"/>
          <p:cNvSpPr/>
          <p:nvPr/>
        </p:nvSpPr>
        <p:spPr>
          <a:xfrm>
            <a:off x="4939682" y="636315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0085" y="1901582"/>
            <a:ext cx="3217269" cy="2410125"/>
            <a:chOff x="40085" y="1901582"/>
            <a:chExt cx="3217269" cy="2410125"/>
          </a:xfrm>
        </p:grpSpPr>
        <p:grpSp>
          <p:nvGrpSpPr>
            <p:cNvPr id="3" name="Group 2"/>
            <p:cNvGrpSpPr/>
            <p:nvPr/>
          </p:nvGrpSpPr>
          <p:grpSpPr>
            <a:xfrm>
              <a:off x="40086" y="2391556"/>
              <a:ext cx="3217268" cy="1920151"/>
              <a:chOff x="40086" y="2391556"/>
              <a:chExt cx="3217268" cy="1920151"/>
            </a:xfrm>
          </p:grpSpPr>
          <p:grpSp>
            <p:nvGrpSpPr>
              <p:cNvPr id="14342" name="Group 14341"/>
              <p:cNvGrpSpPr/>
              <p:nvPr/>
            </p:nvGrpSpPr>
            <p:grpSpPr>
              <a:xfrm>
                <a:off x="343855" y="3196850"/>
                <a:ext cx="2189996" cy="1114857"/>
                <a:chOff x="343855" y="3196850"/>
                <a:chExt cx="2189996" cy="1114857"/>
              </a:xfrm>
            </p:grpSpPr>
            <p:cxnSp>
              <p:nvCxnSpPr>
                <p:cNvPr id="291" name="Straight Connector 290"/>
                <p:cNvCxnSpPr/>
                <p:nvPr/>
              </p:nvCxnSpPr>
              <p:spPr>
                <a:xfrm>
                  <a:off x="458026" y="3196850"/>
                  <a:ext cx="14850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3" name="TextBox 332"/>
                <p:cNvSpPr txBox="1"/>
                <p:nvPr/>
              </p:nvSpPr>
              <p:spPr>
                <a:xfrm>
                  <a:off x="343855" y="3942375"/>
                  <a:ext cx="21899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 smtClean="0">
                      <a:solidFill>
                        <a:prstClr val="black"/>
                      </a:solidFill>
                      <a:latin typeface="Calibri"/>
                    </a:rPr>
                    <a:t>22 nm holes = 1 L</a:t>
                  </a:r>
                  <a:r>
                    <a:rPr lang="en-US" sz="1800" baseline="-25000" dirty="0" smtClean="0">
                      <a:solidFill>
                        <a:prstClr val="black"/>
                      </a:solidFill>
                      <a:latin typeface="Calibri"/>
                    </a:rPr>
                    <a:t>0</a:t>
                  </a:r>
                  <a:endParaRPr lang="en-US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pic>
            <p:nvPicPr>
              <p:cNvPr id="2" name="Picture 1" descr="49%.tiff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31" t="27445" r="31372" b="47119"/>
              <a:stretch/>
            </p:blipFill>
            <p:spPr>
              <a:xfrm>
                <a:off x="40086" y="2803471"/>
                <a:ext cx="1404716" cy="1069294"/>
              </a:xfrm>
              <a:prstGeom prst="rect">
                <a:avLst/>
              </a:prstGeom>
            </p:spPr>
          </p:pic>
          <p:graphicFrame>
            <p:nvGraphicFramePr>
              <p:cNvPr id="177" name="Chart 176"/>
              <p:cNvGraphicFramePr>
                <a:graphicFrameLocks/>
              </p:cNvGraphicFramePr>
              <p:nvPr>
                <p:extLst/>
              </p:nvPr>
            </p:nvGraphicFramePr>
            <p:xfrm>
              <a:off x="1339552" y="2391556"/>
              <a:ext cx="1917802" cy="176141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</p:grpSp>
        <p:pic>
          <p:nvPicPr>
            <p:cNvPr id="295" name="Picture 4" descr="C:\Users\Chris\Desktop\Grad School\Surface Chemistry\Data\Optical Microscope\2013-08-22 - CB 3-157\49% - 100x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05" t="50145" r="44770" b="38153"/>
            <a:stretch/>
          </p:blipFill>
          <p:spPr bwMode="auto">
            <a:xfrm>
              <a:off x="40085" y="1901582"/>
              <a:ext cx="1404716" cy="89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58423" y="1516556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49% di-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tBuS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 descr="Confined island hole test2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9" t="50404" r="-595" b="29077"/>
          <a:stretch/>
        </p:blipFill>
        <p:spPr>
          <a:xfrm>
            <a:off x="1339552" y="7617463"/>
            <a:ext cx="4205179" cy="1407195"/>
          </a:xfrm>
          <a:prstGeom prst="rect">
            <a:avLst/>
          </a:prstGeom>
        </p:spPr>
      </p:pic>
      <p:cxnSp>
        <p:nvCxnSpPr>
          <p:cNvPr id="108" name="Straight Connector 107"/>
          <p:cNvCxnSpPr/>
          <p:nvPr/>
        </p:nvCxnSpPr>
        <p:spPr>
          <a:xfrm flipV="1">
            <a:off x="9860966" y="2152579"/>
            <a:ext cx="417887" cy="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799053" y="2032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29" name="Straight Connector 328"/>
          <p:cNvCxnSpPr/>
          <p:nvPr/>
        </p:nvCxnSpPr>
        <p:spPr>
          <a:xfrm flipV="1">
            <a:off x="949891" y="2700520"/>
            <a:ext cx="417887" cy="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/>
        </p:nvCxnSpPr>
        <p:spPr>
          <a:xfrm flipV="1">
            <a:off x="4027934" y="2700520"/>
            <a:ext cx="417887" cy="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/>
        </p:nvCxnSpPr>
        <p:spPr>
          <a:xfrm flipV="1">
            <a:off x="7024087" y="2700520"/>
            <a:ext cx="417887" cy="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338" name="Group 14337"/>
          <p:cNvGrpSpPr/>
          <p:nvPr/>
        </p:nvGrpSpPr>
        <p:grpSpPr>
          <a:xfrm>
            <a:off x="3530247" y="4733396"/>
            <a:ext cx="2141763" cy="1880702"/>
            <a:chOff x="3460397" y="4908021"/>
            <a:chExt cx="2141763" cy="1880702"/>
          </a:xfrm>
        </p:grpSpPr>
        <p:cxnSp>
          <p:nvCxnSpPr>
            <p:cNvPr id="107" name="Straight Connector 106"/>
            <p:cNvCxnSpPr/>
            <p:nvPr/>
          </p:nvCxnSpPr>
          <p:spPr>
            <a:xfrm flipV="1">
              <a:off x="3462231" y="4982123"/>
              <a:ext cx="417887" cy="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37" name="Group 14336"/>
            <p:cNvGrpSpPr>
              <a:grpSpLocks noChangeAspect="1"/>
            </p:cNvGrpSpPr>
            <p:nvPr/>
          </p:nvGrpSpPr>
          <p:grpSpPr>
            <a:xfrm>
              <a:off x="3460397" y="4908021"/>
              <a:ext cx="2141763" cy="1880702"/>
              <a:chOff x="3139083" y="3541365"/>
              <a:chExt cx="3801467" cy="3338102"/>
            </a:xfrm>
          </p:grpSpPr>
          <p:pic>
            <p:nvPicPr>
              <p:cNvPr id="353" name="Picture 352"/>
              <p:cNvPicPr>
                <a:picLocks noChangeAspect="1"/>
              </p:cNvPicPr>
              <p:nvPr/>
            </p:nvPicPr>
            <p:blipFill rotWithShape="1">
              <a:blip r:embed="rId4"/>
              <a:srcRect t="88440" r="75055"/>
              <a:stretch/>
            </p:blipFill>
            <p:spPr>
              <a:xfrm>
                <a:off x="3233953" y="6527660"/>
                <a:ext cx="3409399" cy="244284"/>
              </a:xfrm>
              <a:prstGeom prst="rect">
                <a:avLst/>
              </a:prstGeom>
            </p:spPr>
          </p:pic>
          <p:sp>
            <p:nvSpPr>
              <p:cNvPr id="334" name="TextBox 333"/>
              <p:cNvSpPr txBox="1">
                <a:spLocks noChangeAspect="1"/>
              </p:cNvSpPr>
              <p:nvPr/>
            </p:nvSpPr>
            <p:spPr>
              <a:xfrm>
                <a:off x="4086041" y="6387815"/>
                <a:ext cx="2854509" cy="491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rgbClr val="FFFFFF"/>
                    </a:solidFill>
                    <a:latin typeface="Calibri"/>
                  </a:rPr>
                  <a:t>PS </a:t>
                </a:r>
                <a:r>
                  <a:rPr lang="en-US" sz="1200" dirty="0" smtClean="0">
                    <a:solidFill>
                      <a:srgbClr val="FFFFFF"/>
                    </a:solidFill>
                    <a:latin typeface="Calibri"/>
                  </a:rPr>
                  <a:t>Wetting</a:t>
                </a:r>
                <a:endParaRPr lang="en-US" sz="1200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335" name="Group 334"/>
              <p:cNvGrpSpPr>
                <a:grpSpLocks noChangeAspect="1"/>
              </p:cNvGrpSpPr>
              <p:nvPr/>
            </p:nvGrpSpPr>
            <p:grpSpPr>
              <a:xfrm>
                <a:off x="3139083" y="3541365"/>
                <a:ext cx="3507938" cy="2970992"/>
                <a:chOff x="9717548" y="1614971"/>
                <a:chExt cx="4187505" cy="3546540"/>
              </a:xfrm>
            </p:grpSpPr>
            <p:grpSp>
              <p:nvGrpSpPr>
                <p:cNvPr id="336" name="Group 335"/>
                <p:cNvGrpSpPr/>
                <p:nvPr/>
              </p:nvGrpSpPr>
              <p:grpSpPr>
                <a:xfrm>
                  <a:off x="9784428" y="3066788"/>
                  <a:ext cx="4120625" cy="2094723"/>
                  <a:chOff x="10383458" y="4435442"/>
                  <a:chExt cx="4120625" cy="2094723"/>
                </a:xfrm>
              </p:grpSpPr>
              <p:pic>
                <p:nvPicPr>
                  <p:cNvPr id="345" name="Picture 344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0383458" y="4435442"/>
                    <a:ext cx="559042" cy="2094723"/>
                  </a:xfrm>
                  <a:prstGeom prst="rect">
                    <a:avLst/>
                  </a:prstGeom>
                </p:spPr>
              </p:pic>
              <p:pic>
                <p:nvPicPr>
                  <p:cNvPr id="346" name="Picture 345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0892256" y="4435442"/>
                    <a:ext cx="559042" cy="2094723"/>
                  </a:xfrm>
                  <a:prstGeom prst="rect">
                    <a:avLst/>
                  </a:prstGeom>
                </p:spPr>
              </p:pic>
              <p:pic>
                <p:nvPicPr>
                  <p:cNvPr id="347" name="Picture 346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1909852" y="4435442"/>
                    <a:ext cx="559042" cy="2094723"/>
                  </a:xfrm>
                  <a:prstGeom prst="rect">
                    <a:avLst/>
                  </a:prstGeom>
                </p:spPr>
              </p:pic>
              <p:pic>
                <p:nvPicPr>
                  <p:cNvPr id="348" name="Picture 34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1401054" y="4435442"/>
                    <a:ext cx="559042" cy="2094723"/>
                  </a:xfrm>
                  <a:prstGeom prst="rect">
                    <a:avLst/>
                  </a:prstGeom>
                </p:spPr>
              </p:pic>
              <p:pic>
                <p:nvPicPr>
                  <p:cNvPr id="349" name="Picture 348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2418650" y="4435442"/>
                    <a:ext cx="559042" cy="2094723"/>
                  </a:xfrm>
                  <a:prstGeom prst="rect">
                    <a:avLst/>
                  </a:prstGeom>
                </p:spPr>
              </p:pic>
              <p:pic>
                <p:nvPicPr>
                  <p:cNvPr id="350" name="Picture 349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3436246" y="4435442"/>
                    <a:ext cx="559042" cy="2094723"/>
                  </a:xfrm>
                  <a:prstGeom prst="rect">
                    <a:avLst/>
                  </a:prstGeom>
                </p:spPr>
              </p:pic>
              <p:pic>
                <p:nvPicPr>
                  <p:cNvPr id="351" name="Picture 350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2927448" y="4435442"/>
                    <a:ext cx="559042" cy="2094723"/>
                  </a:xfrm>
                  <a:prstGeom prst="rect">
                    <a:avLst/>
                  </a:prstGeom>
                </p:spPr>
              </p:pic>
              <p:pic>
                <p:nvPicPr>
                  <p:cNvPr id="352" name="Picture 351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3945041" y="4435442"/>
                    <a:ext cx="559042" cy="209472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37" name="Picture 336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8740" t="41856" r="83111" b="14872"/>
                <a:stretch/>
              </p:blipFill>
              <p:spPr>
                <a:xfrm>
                  <a:off x="11252186" y="1994671"/>
                  <a:ext cx="552594" cy="1091632"/>
                </a:xfrm>
                <a:prstGeom prst="rect">
                  <a:avLst/>
                </a:prstGeom>
              </p:spPr>
            </p:pic>
            <p:pic>
              <p:nvPicPr>
                <p:cNvPr id="338" name="Picture 337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8740" t="41856" r="83111" b="14872"/>
                <a:stretch/>
              </p:blipFill>
              <p:spPr>
                <a:xfrm>
                  <a:off x="11775824" y="2002563"/>
                  <a:ext cx="552594" cy="1091632"/>
                </a:xfrm>
                <a:prstGeom prst="rect">
                  <a:avLst/>
                </a:prstGeom>
              </p:spPr>
            </p:pic>
            <p:grpSp>
              <p:nvGrpSpPr>
                <p:cNvPr id="339" name="Group 338"/>
                <p:cNvGrpSpPr/>
                <p:nvPr/>
              </p:nvGrpSpPr>
              <p:grpSpPr>
                <a:xfrm>
                  <a:off x="9717548" y="1614971"/>
                  <a:ext cx="4049633" cy="1425739"/>
                  <a:chOff x="9717548" y="1614971"/>
                  <a:chExt cx="4049633" cy="1425739"/>
                </a:xfrm>
              </p:grpSpPr>
              <p:pic>
                <p:nvPicPr>
                  <p:cNvPr id="340" name="Picture 339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26170" t="85804" r="29920"/>
                  <a:stretch/>
                </p:blipFill>
                <p:spPr>
                  <a:xfrm>
                    <a:off x="9717548" y="2686831"/>
                    <a:ext cx="1534638" cy="353879"/>
                  </a:xfrm>
                  <a:prstGeom prst="rect">
                    <a:avLst/>
                  </a:prstGeom>
                </p:spPr>
              </p:pic>
              <p:pic>
                <p:nvPicPr>
                  <p:cNvPr id="341" name="Picture 340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26170" t="85804" r="29920"/>
                  <a:stretch/>
                </p:blipFill>
                <p:spPr>
                  <a:xfrm>
                    <a:off x="12310328" y="2686831"/>
                    <a:ext cx="1456853" cy="353879"/>
                  </a:xfrm>
                  <a:prstGeom prst="rect">
                    <a:avLst/>
                  </a:prstGeom>
                </p:spPr>
              </p:pic>
              <p:pic>
                <p:nvPicPr>
                  <p:cNvPr id="342" name="Picture 341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26170" t="85804" r="29920"/>
                  <a:stretch/>
                </p:blipFill>
                <p:spPr>
                  <a:xfrm>
                    <a:off x="10971123" y="1651803"/>
                    <a:ext cx="1609401" cy="353879"/>
                  </a:xfrm>
                  <a:prstGeom prst="rect">
                    <a:avLst/>
                  </a:prstGeom>
                </p:spPr>
              </p:pic>
              <p:pic>
                <p:nvPicPr>
                  <p:cNvPr id="343" name="Picture 342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26170" t="85804" r="29920"/>
                  <a:stretch/>
                </p:blipFill>
                <p:spPr>
                  <a:xfrm rot="5400000">
                    <a:off x="10435189" y="2150901"/>
                    <a:ext cx="1425739" cy="353879"/>
                  </a:xfrm>
                  <a:prstGeom prst="rect">
                    <a:avLst/>
                  </a:prstGeom>
                </p:spPr>
              </p:pic>
              <p:pic>
                <p:nvPicPr>
                  <p:cNvPr id="344" name="Picture 343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26170" t="85804" r="29920"/>
                  <a:stretch/>
                </p:blipFill>
                <p:spPr>
                  <a:xfrm rot="5400000">
                    <a:off x="11878228" y="2140325"/>
                    <a:ext cx="1404587" cy="353879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14341" name="TextBox 14340"/>
          <p:cNvSpPr txBox="1"/>
          <p:nvPr/>
        </p:nvSpPr>
        <p:spPr>
          <a:xfrm>
            <a:off x="-63500" y="6635750"/>
            <a:ext cx="1459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All scale bars = 5 µm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5511190" y="646096"/>
            <a:ext cx="108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Top Coat: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71" name="Object 170"/>
          <p:cNvGraphicFramePr>
            <a:graphicFrameLocks noChangeAspect="1"/>
          </p:cNvGraphicFramePr>
          <p:nvPr>
            <p:extLst/>
          </p:nvPr>
        </p:nvGraphicFramePr>
        <p:xfrm>
          <a:off x="6612430" y="671496"/>
          <a:ext cx="2460244" cy="90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8" name="CS ChemDraw Drawing" r:id="rId10" imgW="2857574" imgH="1043928" progId="ChemDraw.Document.6.0">
                  <p:embed/>
                </p:oleObj>
              </mc:Choice>
              <mc:Fallback>
                <p:oleObj name="CS ChemDraw Drawing" r:id="rId10" imgW="2857574" imgH="1043928" progId="ChemDraw.Document.6.0">
                  <p:embed/>
                  <p:pic>
                    <p:nvPicPr>
                      <p:cNvPr id="171" name="Object 1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2430" y="671496"/>
                        <a:ext cx="2460244" cy="903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" name="TextBox 172"/>
          <p:cNvSpPr txBox="1"/>
          <p:nvPr/>
        </p:nvSpPr>
        <p:spPr>
          <a:xfrm>
            <a:off x="3129244" y="1516556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25% di-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tBuS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6164835" y="1516556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12% di-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tBuS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70065" y="1901582"/>
            <a:ext cx="3078427" cy="2410125"/>
            <a:chOff x="6170065" y="1901582"/>
            <a:chExt cx="3078427" cy="2410125"/>
          </a:xfrm>
        </p:grpSpPr>
        <p:pic>
          <p:nvPicPr>
            <p:cNvPr id="257" name="Picture 2" descr="C:\Users\Chris\Desktop\Grad School\Surface Chemistry\Data\Optical Microscope\2013-08-22 - CB 3-157\12% - 100x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4" t="31852" r="35683" b="56586"/>
            <a:stretch/>
          </p:blipFill>
          <p:spPr bwMode="auto">
            <a:xfrm>
              <a:off x="6170066" y="1901582"/>
              <a:ext cx="1307950" cy="880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170065" y="2362505"/>
              <a:ext cx="3078427" cy="1949202"/>
              <a:chOff x="6203933" y="2362505"/>
              <a:chExt cx="3078427" cy="1949202"/>
            </a:xfrm>
          </p:grpSpPr>
          <p:grpSp>
            <p:nvGrpSpPr>
              <p:cNvPr id="14345" name="Group 14344"/>
              <p:cNvGrpSpPr/>
              <p:nvPr/>
            </p:nvGrpSpPr>
            <p:grpSpPr>
              <a:xfrm>
                <a:off x="6531229" y="3079182"/>
                <a:ext cx="2189996" cy="1232525"/>
                <a:chOff x="6531229" y="3079182"/>
                <a:chExt cx="2189996" cy="1232525"/>
              </a:xfrm>
            </p:grpSpPr>
            <p:cxnSp>
              <p:nvCxnSpPr>
                <p:cNvPr id="249" name="Straight Connector 248"/>
                <p:cNvCxnSpPr/>
                <p:nvPr/>
              </p:nvCxnSpPr>
              <p:spPr>
                <a:xfrm>
                  <a:off x="6656975" y="3079182"/>
                  <a:ext cx="208824" cy="1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2" name="TextBox 331"/>
                <p:cNvSpPr txBox="1"/>
                <p:nvPr/>
              </p:nvSpPr>
              <p:spPr>
                <a:xfrm>
                  <a:off x="6531229" y="3942375"/>
                  <a:ext cx="21899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 smtClean="0">
                      <a:solidFill>
                        <a:prstClr val="black"/>
                      </a:solidFill>
                      <a:latin typeface="Calibri"/>
                    </a:rPr>
                    <a:t>22 nm islands = 1 L</a:t>
                  </a:r>
                  <a:r>
                    <a:rPr lang="en-US" sz="1800" baseline="-25000" dirty="0" smtClean="0">
                      <a:solidFill>
                        <a:prstClr val="black"/>
                      </a:solidFill>
                      <a:latin typeface="Calibri"/>
                    </a:rPr>
                    <a:t>0</a:t>
                  </a:r>
                  <a:endParaRPr lang="en-US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pic>
            <p:nvPicPr>
              <p:cNvPr id="5" name="Picture 4" descr="12%.tiff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95" t="32884" r="27166" b="39872"/>
              <a:stretch/>
            </p:blipFill>
            <p:spPr>
              <a:xfrm>
                <a:off x="6203933" y="2793264"/>
                <a:ext cx="1316092" cy="1079501"/>
              </a:xfrm>
              <a:prstGeom prst="rect">
                <a:avLst/>
              </a:prstGeom>
            </p:spPr>
          </p:pic>
          <p:graphicFrame>
            <p:nvGraphicFramePr>
              <p:cNvPr id="179" name="Chart 178"/>
              <p:cNvGraphicFramePr>
                <a:graphicFrameLocks/>
              </p:cNvGraphicFramePr>
              <p:nvPr>
                <p:extLst/>
              </p:nvPr>
            </p:nvGraphicFramePr>
            <p:xfrm>
              <a:off x="7364558" y="2362505"/>
              <a:ext cx="1917802" cy="176141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4"/>
              </a:graphicData>
            </a:graphic>
          </p:graphicFrame>
        </p:grpSp>
      </p:grpSp>
      <p:grpSp>
        <p:nvGrpSpPr>
          <p:cNvPr id="13" name="Group 12"/>
          <p:cNvGrpSpPr/>
          <p:nvPr/>
        </p:nvGrpSpPr>
        <p:grpSpPr>
          <a:xfrm>
            <a:off x="3174985" y="1901582"/>
            <a:ext cx="3100060" cy="2410125"/>
            <a:chOff x="3174985" y="1901582"/>
            <a:chExt cx="3100060" cy="2410125"/>
          </a:xfrm>
        </p:grpSpPr>
        <p:pic>
          <p:nvPicPr>
            <p:cNvPr id="265" name="Picture 3" descr="C:\Users\Chris\Desktop\Grad School\Surface Chemistry\Data\Optical Microscope\2013-08-22 - CB 3-157\25% - 100x.jp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55" t="32676" r="35580" b="55624"/>
            <a:stretch/>
          </p:blipFill>
          <p:spPr bwMode="auto">
            <a:xfrm>
              <a:off x="3181973" y="1901582"/>
              <a:ext cx="1307023" cy="89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3174985" y="2362505"/>
              <a:ext cx="3100060" cy="1949202"/>
              <a:chOff x="3187685" y="2362505"/>
              <a:chExt cx="3100060" cy="1949202"/>
            </a:xfrm>
          </p:grpSpPr>
          <p:sp>
            <p:nvSpPr>
              <p:cNvPr id="281" name="TextBox 280"/>
              <p:cNvSpPr txBox="1"/>
              <p:nvPr/>
            </p:nvSpPr>
            <p:spPr>
              <a:xfrm>
                <a:off x="3360646" y="3942375"/>
                <a:ext cx="21899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prstClr val="black"/>
                    </a:solidFill>
                    <a:latin typeface="Calibri"/>
                  </a:rPr>
                  <a:t>10 nm islands = 0.5 L</a:t>
                </a:r>
                <a:r>
                  <a:rPr lang="en-US" sz="1800" baseline="-25000" dirty="0" smtClean="0">
                    <a:solidFill>
                      <a:prstClr val="black"/>
                    </a:solidFill>
                    <a:latin typeface="Calibri"/>
                  </a:rPr>
                  <a:t>0</a:t>
                </a: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180" name="Chart 179"/>
              <p:cNvGraphicFramePr>
                <a:graphicFrameLocks/>
              </p:cNvGraphicFramePr>
              <p:nvPr>
                <p:extLst/>
              </p:nvPr>
            </p:nvGraphicFramePr>
            <p:xfrm>
              <a:off x="4369943" y="2362505"/>
              <a:ext cx="1917802" cy="176141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6"/>
              </a:graphicData>
            </a:graphic>
          </p:graphicFrame>
          <p:pic>
            <p:nvPicPr>
              <p:cNvPr id="6" name="Picture 5" descr="25%.tiff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36" t="32241" r="43713" b="38674"/>
              <a:stretch/>
            </p:blipFill>
            <p:spPr>
              <a:xfrm>
                <a:off x="3187685" y="2803471"/>
                <a:ext cx="1314011" cy="1089681"/>
              </a:xfrm>
              <a:prstGeom prst="rect">
                <a:avLst/>
              </a:prstGeom>
            </p:spPr>
          </p:pic>
        </p:grpSp>
      </p:grpSp>
      <p:cxnSp>
        <p:nvCxnSpPr>
          <p:cNvPr id="181" name="Straight Connector 180"/>
          <p:cNvCxnSpPr/>
          <p:nvPr/>
        </p:nvCxnSpPr>
        <p:spPr>
          <a:xfrm flipV="1">
            <a:off x="3808218" y="3847019"/>
            <a:ext cx="651361" cy="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V="1">
            <a:off x="6814008" y="3813517"/>
            <a:ext cx="651361" cy="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flipV="1">
            <a:off x="764450" y="3813516"/>
            <a:ext cx="651361" cy="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5558" y="-308687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Orientation Results</a:t>
            </a:r>
            <a:endParaRPr lang="en-US" sz="36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/>
          <a:lstStyle/>
          <a:p>
            <a:r>
              <a:rPr lang="en-US" sz="1050" dirty="0" smtClean="0">
                <a:solidFill>
                  <a:prstClr val="black">
                    <a:tint val="75000"/>
                  </a:prstClr>
                </a:solidFill>
              </a:rPr>
              <a:t>						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57752" y="2277531"/>
            <a:ext cx="2490986" cy="2342314"/>
            <a:chOff x="3215829" y="2173069"/>
            <a:chExt cx="2490986" cy="2342314"/>
          </a:xfrm>
        </p:grpSpPr>
        <p:sp>
          <p:nvSpPr>
            <p:cNvPr id="13" name="TextBox 12"/>
            <p:cNvSpPr txBox="1"/>
            <p:nvPr/>
          </p:nvSpPr>
          <p:spPr>
            <a:xfrm>
              <a:off x="3215829" y="2173069"/>
              <a:ext cx="24909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660066"/>
                  </a:solidFill>
                  <a:latin typeface="Calibri"/>
                </a:rPr>
                <a:t>Neutral</a:t>
              </a:r>
              <a:r>
                <a:rPr lang="en-US" sz="1800" dirty="0">
                  <a:solidFill>
                    <a:srgbClr val="660066"/>
                  </a:solidFill>
                  <a:latin typeface="Calibri"/>
                </a:rPr>
                <a:t> </a:t>
              </a:r>
              <a:r>
                <a:rPr lang="en-US" sz="1800" dirty="0" smtClean="0">
                  <a:solidFill>
                    <a:srgbClr val="660066"/>
                  </a:solidFill>
                  <a:latin typeface="Calibri"/>
                </a:rPr>
                <a:t>Interfaces</a:t>
              </a:r>
              <a:endParaRPr lang="en-US" sz="1800" dirty="0">
                <a:solidFill>
                  <a:srgbClr val="660066"/>
                </a:solidFill>
                <a:latin typeface="Calibri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489327" y="2806699"/>
              <a:ext cx="1943991" cy="1708684"/>
              <a:chOff x="3124201" y="2806699"/>
              <a:chExt cx="1943991" cy="1708684"/>
            </a:xfrm>
          </p:grpSpPr>
          <p:pic>
            <p:nvPicPr>
              <p:cNvPr id="15" name="Picture 16" descr="C:\Users\Chris\Desktop\Grad School\Surface Chemistry\Data\SEM\2013-08-27 - thick comp\JS 1-157\Leveled\JS 1-157-10A-071.tif"/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8" t="19438" r="31568" b="29037"/>
              <a:stretch/>
            </p:blipFill>
            <p:spPr bwMode="auto">
              <a:xfrm>
                <a:off x="3124201" y="2806699"/>
                <a:ext cx="1943991" cy="17086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/>
              <p:cNvSpPr>
                <a:spLocks noChangeAspect="1"/>
              </p:cNvSpPr>
              <p:nvPr/>
            </p:nvSpPr>
            <p:spPr>
              <a:xfrm>
                <a:off x="4724400" y="4419599"/>
                <a:ext cx="323332" cy="621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1333341" y="2279577"/>
            <a:ext cx="2068747" cy="2340268"/>
            <a:chOff x="269407" y="2175115"/>
            <a:chExt cx="2068747" cy="2340268"/>
          </a:xfrm>
        </p:grpSpPr>
        <p:sp>
          <p:nvSpPr>
            <p:cNvPr id="18" name="TextBox 17"/>
            <p:cNvSpPr txBox="1"/>
            <p:nvPr/>
          </p:nvSpPr>
          <p:spPr>
            <a:xfrm>
              <a:off x="269407" y="2175115"/>
              <a:ext cx="2068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FF"/>
                  </a:solidFill>
                  <a:latin typeface="Calibri"/>
                </a:rPr>
                <a:t>PS Preferential Interfaces</a:t>
              </a:r>
              <a:endParaRPr lang="en-US" sz="1800" dirty="0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35745" y="2806699"/>
              <a:ext cx="1944035" cy="1708684"/>
              <a:chOff x="76201" y="2806699"/>
              <a:chExt cx="1944035" cy="1708684"/>
            </a:xfrm>
          </p:grpSpPr>
          <p:pic>
            <p:nvPicPr>
              <p:cNvPr id="20" name="Picture 15" descr="C:\Users\Chris\Desktop\Grad School\Surface Chemistry\Data\SEM\2013-08-27 - thick comp\JS 1-157\Leveled\JS 1-157-9A-068.tif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524" t="10630" r="26531" b="37845"/>
              <a:stretch/>
            </p:blipFill>
            <p:spPr bwMode="auto">
              <a:xfrm>
                <a:off x="76201" y="2806699"/>
                <a:ext cx="1944035" cy="17086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1676400" y="4419600"/>
                <a:ext cx="323332" cy="621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5223523" y="2277531"/>
            <a:ext cx="2853677" cy="2342349"/>
            <a:chOff x="6173157" y="2173069"/>
            <a:chExt cx="2853677" cy="2342349"/>
          </a:xfrm>
        </p:grpSpPr>
        <p:sp>
          <p:nvSpPr>
            <p:cNvPr id="23" name="TextBox 22"/>
            <p:cNvSpPr txBox="1"/>
            <p:nvPr/>
          </p:nvSpPr>
          <p:spPr>
            <a:xfrm>
              <a:off x="6173157" y="2173069"/>
              <a:ext cx="28536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PTMSS Preferential Interfaces</a:t>
              </a:r>
              <a:endParaRPr lang="en-US" sz="1800" dirty="0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6628022" y="2806700"/>
              <a:ext cx="1943947" cy="1708718"/>
              <a:chOff x="6172201" y="2806700"/>
              <a:chExt cx="1943947" cy="1708718"/>
            </a:xfrm>
          </p:grpSpPr>
          <p:pic>
            <p:nvPicPr>
              <p:cNvPr id="25" name="Picture 18" descr="C:\Users\Chris\Desktop\Grad School\Surface Chemistry\Data\SEM\2013-08-27 - thick comp\JS 1-157\Leveled\JS 1-157-12A-077.tif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40" t="24146" r="33817" b="24328"/>
              <a:stretch/>
            </p:blipFill>
            <p:spPr bwMode="auto">
              <a:xfrm>
                <a:off x="6172201" y="2806700"/>
                <a:ext cx="1943947" cy="17087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Rectangle 25"/>
              <p:cNvSpPr>
                <a:spLocks noChangeAspect="1"/>
              </p:cNvSpPr>
              <p:nvPr/>
            </p:nvSpPr>
            <p:spPr>
              <a:xfrm>
                <a:off x="7754112" y="4419600"/>
                <a:ext cx="323332" cy="621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7" name="Footer Placeholder 4"/>
          <p:cNvSpPr txBox="1">
            <a:spLocks/>
          </p:cNvSpPr>
          <p:nvPr/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 smtClean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smtClean="0">
                <a:solidFill>
                  <a:prstClr val="black"/>
                </a:solidFill>
                <a:latin typeface="Calibri" pitchFamily="34" charset="0"/>
              </a:rPr>
              <a:t>Maher </a:t>
            </a:r>
            <a:r>
              <a:rPr lang="en-US" sz="1050" dirty="0">
                <a:solidFill>
                  <a:prstClr val="black"/>
                </a:solidFill>
                <a:latin typeface="Calibri" pitchFamily="34" charset="0"/>
              </a:rPr>
              <a:t>et al</a:t>
            </a:r>
            <a:r>
              <a:rPr lang="en-US" sz="1050" dirty="0" smtClean="0">
                <a:solidFill>
                  <a:prstClr val="black"/>
                </a:solidFill>
                <a:latin typeface="Calibri" pitchFamily="34" charset="0"/>
              </a:rPr>
              <a:t>. </a:t>
            </a:r>
            <a:r>
              <a:rPr lang="en-US" sz="1050" i="1" dirty="0">
                <a:solidFill>
                  <a:prstClr val="black"/>
                </a:solidFill>
                <a:latin typeface="Calibri" pitchFamily="34" charset="0"/>
              </a:rPr>
              <a:t>Chem. </a:t>
            </a:r>
            <a:r>
              <a:rPr lang="en-US" sz="1050" i="1" dirty="0" smtClean="0">
                <a:solidFill>
                  <a:prstClr val="black"/>
                </a:solidFill>
                <a:latin typeface="Calibri" pitchFamily="34" charset="0"/>
              </a:rPr>
              <a:t>Mater</a:t>
            </a:r>
            <a:r>
              <a:rPr lang="en-US" sz="1050" dirty="0" smtClean="0">
                <a:solidFill>
                  <a:prstClr val="black"/>
                </a:solidFill>
                <a:latin typeface="Calibri" pitchFamily="34" charset="0"/>
              </a:rPr>
              <a:t>. </a:t>
            </a:r>
            <a:r>
              <a:rPr lang="en-US" sz="1050" b="1" dirty="0">
                <a:solidFill>
                  <a:prstClr val="black"/>
                </a:solidFill>
                <a:latin typeface="Calibri" pitchFamily="34" charset="0"/>
              </a:rPr>
              <a:t>2014, </a:t>
            </a:r>
            <a:r>
              <a:rPr lang="en-US" sz="1050" i="1" dirty="0">
                <a:solidFill>
                  <a:prstClr val="black"/>
                </a:solidFill>
                <a:latin typeface="Calibri" pitchFamily="34" charset="0"/>
              </a:rPr>
              <a:t>26</a:t>
            </a:r>
            <a:r>
              <a:rPr lang="en-US" sz="1050" dirty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lang="en-US" sz="1050" dirty="0" smtClean="0">
                <a:solidFill>
                  <a:prstClr val="black"/>
                </a:solidFill>
                <a:latin typeface="Calibri" pitchFamily="34" charset="0"/>
              </a:rPr>
              <a:t>1471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	                         			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	             All scale bars = 200 nm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76200" y="4608688"/>
            <a:ext cx="8991600" cy="2057400"/>
            <a:chOff x="76200" y="4495800"/>
            <a:chExt cx="8991600" cy="2057400"/>
          </a:xfrm>
        </p:grpSpPr>
        <p:pic>
          <p:nvPicPr>
            <p:cNvPr id="29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" y="4871890"/>
              <a:ext cx="8991600" cy="168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TextBox 30"/>
            <p:cNvSpPr txBox="1"/>
            <p:nvPr/>
          </p:nvSpPr>
          <p:spPr>
            <a:xfrm>
              <a:off x="609600" y="4495800"/>
              <a:ext cx="705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Calibri"/>
                </a:rPr>
                <a:t>1.0 L</a:t>
              </a:r>
              <a:r>
                <a:rPr lang="en-US" sz="1800" baseline="-25000" dirty="0" smtClean="0">
                  <a:solidFill>
                    <a:srgbClr val="000000"/>
                  </a:solidFill>
                  <a:latin typeface="Calibri"/>
                </a:rPr>
                <a:t>0</a:t>
              </a:r>
              <a:endParaRPr lang="en-US" sz="1800" baseline="-250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438400" y="4495800"/>
              <a:ext cx="705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Calibri"/>
                </a:rPr>
                <a:t>1.5 L</a:t>
              </a:r>
              <a:r>
                <a:rPr lang="en-US" sz="1800" baseline="-25000" dirty="0" smtClean="0">
                  <a:solidFill>
                    <a:srgbClr val="000000"/>
                  </a:solidFill>
                  <a:latin typeface="Calibri"/>
                </a:rPr>
                <a:t>0</a:t>
              </a:r>
              <a:endParaRPr lang="en-US" sz="1800" baseline="-250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67200" y="4495800"/>
              <a:ext cx="705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Calibri"/>
                </a:rPr>
                <a:t>2.0 L</a:t>
              </a:r>
              <a:r>
                <a:rPr lang="en-US" sz="1800" baseline="-25000" dirty="0" smtClean="0">
                  <a:solidFill>
                    <a:srgbClr val="000000"/>
                  </a:solidFill>
                  <a:latin typeface="Calibri"/>
                </a:rPr>
                <a:t>0</a:t>
              </a:r>
              <a:endParaRPr lang="en-US" sz="1800" baseline="-250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19800" y="4495800"/>
              <a:ext cx="705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Calibri"/>
                </a:rPr>
                <a:t>2.3 L</a:t>
              </a:r>
              <a:r>
                <a:rPr lang="en-US" sz="1800" baseline="-25000" dirty="0" smtClean="0">
                  <a:solidFill>
                    <a:srgbClr val="000000"/>
                  </a:solidFill>
                  <a:latin typeface="Calibri"/>
                </a:rPr>
                <a:t>0</a:t>
              </a:r>
              <a:endParaRPr lang="en-US" sz="1800" baseline="-250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848600" y="4495800"/>
              <a:ext cx="705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Calibri"/>
                </a:rPr>
                <a:t>3.0 L</a:t>
              </a:r>
              <a:r>
                <a:rPr lang="en-US" sz="1800" baseline="-25000" dirty="0" smtClean="0">
                  <a:solidFill>
                    <a:srgbClr val="000000"/>
                  </a:solidFill>
                  <a:latin typeface="Calibri"/>
                </a:rPr>
                <a:t>0</a:t>
              </a:r>
              <a:endParaRPr lang="en-US" sz="1800" baseline="-250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-242953" y="707034"/>
            <a:ext cx="1926594" cy="1652057"/>
            <a:chOff x="-242953" y="816253"/>
            <a:chExt cx="1926594" cy="1652057"/>
          </a:xfrm>
        </p:grpSpPr>
        <p:pic>
          <p:nvPicPr>
            <p:cNvPr id="38" name="Picture 37" descr="litho.tiff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98" t="9516" r="40269" b="58573"/>
            <a:stretch/>
          </p:blipFill>
          <p:spPr>
            <a:xfrm>
              <a:off x="-27353" y="816253"/>
              <a:ext cx="1430222" cy="104503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-242953" y="1821979"/>
              <a:ext cx="19265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BCP on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neutral surface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325252" y="751472"/>
            <a:ext cx="1954719" cy="1583380"/>
            <a:chOff x="1251588" y="860691"/>
            <a:chExt cx="1954719" cy="1583380"/>
          </a:xfrm>
        </p:grpSpPr>
        <p:pic>
          <p:nvPicPr>
            <p:cNvPr id="41" name="Picture 40" descr="litho.tiff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77" t="9516" r="5070" b="58573"/>
            <a:stretch/>
          </p:blipFill>
          <p:spPr>
            <a:xfrm>
              <a:off x="1729365" y="860691"/>
              <a:ext cx="1476942" cy="1045030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 flipV="1">
              <a:off x="1251588" y="1541854"/>
              <a:ext cx="550347" cy="130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875909" y="1797740"/>
              <a:ext cx="11373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Apply top coat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202354" y="745713"/>
            <a:ext cx="1983784" cy="1312140"/>
            <a:chOff x="3085098" y="854932"/>
            <a:chExt cx="1983784" cy="1312140"/>
          </a:xfrm>
        </p:grpSpPr>
        <p:pic>
          <p:nvPicPr>
            <p:cNvPr id="45" name="Picture 44" descr="litho.tiff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15" t="65135" r="3929" b="-1"/>
            <a:stretch/>
          </p:blipFill>
          <p:spPr>
            <a:xfrm>
              <a:off x="3591735" y="854932"/>
              <a:ext cx="1477147" cy="1141793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 flipV="1">
              <a:off x="3085098" y="1528838"/>
              <a:ext cx="550347" cy="130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3729319" y="1797740"/>
              <a:ext cx="113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Anneal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108521" y="800742"/>
            <a:ext cx="2052127" cy="1359333"/>
            <a:chOff x="4997948" y="909961"/>
            <a:chExt cx="2052127" cy="1359333"/>
          </a:xfrm>
        </p:grpSpPr>
        <p:grpSp>
          <p:nvGrpSpPr>
            <p:cNvPr id="49" name="Group 48"/>
            <p:cNvGrpSpPr/>
            <p:nvPr/>
          </p:nvGrpSpPr>
          <p:grpSpPr>
            <a:xfrm>
              <a:off x="5573133" y="909961"/>
              <a:ext cx="1476942" cy="1359333"/>
              <a:chOff x="5512658" y="909961"/>
              <a:chExt cx="1476942" cy="1359333"/>
            </a:xfrm>
          </p:grpSpPr>
          <p:pic>
            <p:nvPicPr>
              <p:cNvPr id="51" name="Picture 50" descr="litho.tiff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657" t="66815" r="40590"/>
              <a:stretch/>
            </p:blipFill>
            <p:spPr>
              <a:xfrm>
                <a:off x="5512658" y="909961"/>
                <a:ext cx="1476942" cy="1086763"/>
              </a:xfrm>
              <a:prstGeom prst="rect">
                <a:avLst/>
              </a:prstGeom>
            </p:spPr>
          </p:pic>
          <p:cxnSp>
            <p:nvCxnSpPr>
              <p:cNvPr id="52" name="Straight Connector 51"/>
              <p:cNvCxnSpPr/>
              <p:nvPr/>
            </p:nvCxnSpPr>
            <p:spPr>
              <a:xfrm>
                <a:off x="5857281" y="1610445"/>
                <a:ext cx="35970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6020137" y="1627380"/>
                <a:ext cx="6350" cy="3572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ectangle 53"/>
              <p:cNvSpPr/>
              <p:nvPr/>
            </p:nvSpPr>
            <p:spPr>
              <a:xfrm>
                <a:off x="5857281" y="1899962"/>
                <a:ext cx="3597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prstClr val="black"/>
                    </a:solidFill>
                    <a:latin typeface="Calibri"/>
                  </a:rPr>
                  <a:t>L</a:t>
                </a:r>
                <a:r>
                  <a:rPr lang="en-US" sz="1800" baseline="-25000" dirty="0">
                    <a:solidFill>
                      <a:prstClr val="black"/>
                    </a:solidFill>
                    <a:latin typeface="Calibri"/>
                  </a:rPr>
                  <a:t>0</a:t>
                </a: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50" name="Straight Arrow Connector 49"/>
            <p:cNvCxnSpPr/>
            <p:nvPr/>
          </p:nvCxnSpPr>
          <p:spPr>
            <a:xfrm flipV="1">
              <a:off x="4997948" y="1535346"/>
              <a:ext cx="550347" cy="130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7083029" y="800742"/>
            <a:ext cx="2097256" cy="1257111"/>
            <a:chOff x="7083029" y="909961"/>
            <a:chExt cx="2097256" cy="1257111"/>
          </a:xfrm>
        </p:grpSpPr>
        <p:grpSp>
          <p:nvGrpSpPr>
            <p:cNvPr id="56" name="Group 55"/>
            <p:cNvGrpSpPr/>
            <p:nvPr/>
          </p:nvGrpSpPr>
          <p:grpSpPr>
            <a:xfrm>
              <a:off x="7083029" y="909961"/>
              <a:ext cx="2097256" cy="1086763"/>
              <a:chOff x="7083029" y="909961"/>
              <a:chExt cx="2097256" cy="1086763"/>
            </a:xfrm>
          </p:grpSpPr>
          <p:pic>
            <p:nvPicPr>
              <p:cNvPr id="58" name="Picture 57" descr="litho.tiff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" t="66815" r="75491"/>
              <a:stretch/>
            </p:blipFill>
            <p:spPr>
              <a:xfrm>
                <a:off x="7633376" y="909961"/>
                <a:ext cx="1546909" cy="1086763"/>
              </a:xfrm>
              <a:prstGeom prst="rect">
                <a:avLst/>
              </a:prstGeom>
            </p:spPr>
          </p:pic>
          <p:cxnSp>
            <p:nvCxnSpPr>
              <p:cNvPr id="59" name="Straight Arrow Connector 58"/>
              <p:cNvCxnSpPr/>
              <p:nvPr/>
            </p:nvCxnSpPr>
            <p:spPr>
              <a:xfrm flipV="1">
                <a:off x="7083029" y="1510235"/>
                <a:ext cx="550347" cy="1301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/>
            <p:cNvSpPr txBox="1"/>
            <p:nvPr/>
          </p:nvSpPr>
          <p:spPr>
            <a:xfrm>
              <a:off x="7824871" y="1797740"/>
              <a:ext cx="113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Etch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85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7000" y="-83354"/>
            <a:ext cx="44958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33CC"/>
                </a:solidFill>
              </a:rPr>
              <a:t>The Search for </a:t>
            </a:r>
            <a:r>
              <a:rPr lang="en-US" sz="4400" dirty="0" smtClean="0">
                <a:solidFill>
                  <a:srgbClr val="0033CC"/>
                </a:solidFill>
                <a:latin typeface="Symbol" panose="05050102010706020507" pitchFamily="18" charset="2"/>
              </a:rPr>
              <a:t>c</a:t>
            </a:r>
            <a:endParaRPr lang="en-US" sz="44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pic>
        <p:nvPicPr>
          <p:cNvPr id="15" name="Th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85" y="1096716"/>
            <a:ext cx="8775085" cy="478090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23150"/>
            <a:ext cx="9144000" cy="6781800"/>
            <a:chOff x="0" y="0"/>
            <a:chExt cx="9144000" cy="67818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9144000" cy="67818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019321" y="1080974"/>
              <a:ext cx="7041242" cy="5266267"/>
              <a:chOff x="1019321" y="888999"/>
              <a:chExt cx="7041242" cy="5266267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84"/>
              <a:stretch/>
            </p:blipFill>
            <p:spPr bwMode="auto">
              <a:xfrm>
                <a:off x="1019321" y="888999"/>
                <a:ext cx="7041242" cy="5266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7279118" y="914400"/>
                <a:ext cx="43031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c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 rot="774005">
                <a:off x="5968275" y="3810000"/>
                <a:ext cx="457200" cy="114300"/>
              </a:xfrm>
              <a:prstGeom prst="rect">
                <a:avLst/>
              </a:prstGeom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0" ty="0" sx="100000" sy="100000" flip="none" algn="tl"/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095999" y="3842204"/>
                <a:ext cx="298365" cy="523220"/>
              </a:xfrm>
              <a:prstGeom prst="rect">
                <a:avLst/>
              </a:prstGeom>
              <a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0" ty="0" sx="100000" sy="100000" flip="none" algn="tl"/>
              </a:blip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Symbol" panose="05050102010706020507" pitchFamily="18" charset="2"/>
                  </a:rPr>
                  <a:t>c</a:t>
                </a:r>
              </a:p>
            </p:txBody>
          </p:sp>
          <p:sp>
            <p:nvSpPr>
              <p:cNvPr id="9" name="Round Same Side Corner Rectangle 8"/>
              <p:cNvSpPr/>
              <p:nvPr/>
            </p:nvSpPr>
            <p:spPr>
              <a:xfrm>
                <a:off x="4916918" y="1176010"/>
                <a:ext cx="1302390" cy="1033790"/>
              </a:xfrm>
              <a:prstGeom prst="round2Same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08620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" y="1524000"/>
          <a:ext cx="44958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/>
          </p:nvPr>
        </p:nvGraphicFramePr>
        <p:xfrm>
          <a:off x="4524377" y="1828800"/>
          <a:ext cx="4619625" cy="361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514600" y="685800"/>
          <a:ext cx="234002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2" name="CS ChemDraw Drawing" r:id="rId5" imgW="2540592" imgH="1985649" progId="ChemDraw.Document.6.0">
                  <p:embed/>
                </p:oleObj>
              </mc:Choice>
              <mc:Fallback>
                <p:oleObj name="CS ChemDraw Drawing" r:id="rId5" imgW="2540592" imgH="1985649" progId="ChemDraw.Document.6.0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685800"/>
                        <a:ext cx="234002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5368975"/>
            <a:ext cx="937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Rheology is also a valuable tool for determination of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2757" y="6054775"/>
            <a:ext cx="76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Durand, et. al Journal of Polymer Sci., 2014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24253" y="22418"/>
            <a:ext cx="39725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3333FF"/>
                </a:solidFill>
                <a:cs typeface="Arial" panose="020B0604020202020204" pitchFamily="34" charset="0"/>
              </a:rPr>
              <a:t>Determine </a:t>
            </a:r>
            <a:r>
              <a:rPr lang="en-US" altLang="ja-JP" sz="3600" b="1" dirty="0">
                <a:solidFill>
                  <a:srgbClr val="3333FF"/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χ</a:t>
            </a:r>
            <a:r>
              <a:rPr lang="en-US" altLang="ja-JP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ja-JP" b="1" dirty="0" smtClean="0">
                <a:solidFill>
                  <a:srgbClr val="3333FF"/>
                </a:solidFill>
                <a:cs typeface="Arial" panose="020B0604020202020204" pitchFamily="34" charset="0"/>
              </a:rPr>
              <a:t>by SAXS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8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57400" y="3962400"/>
            <a:ext cx="5023511" cy="2822049"/>
            <a:chOff x="292614" y="307731"/>
            <a:chExt cx="7849781" cy="48778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614" y="307731"/>
              <a:ext cx="7503781" cy="4877824"/>
            </a:xfrm>
            <a:prstGeom prst="rect">
              <a:avLst/>
            </a:prstGeom>
          </p:spPr>
        </p:pic>
        <p:sp>
          <p:nvSpPr>
            <p:cNvPr id="6" name="Arrow: Down 5"/>
            <p:cNvSpPr/>
            <p:nvPr/>
          </p:nvSpPr>
          <p:spPr>
            <a:xfrm rot="2599942">
              <a:off x="5020886" y="1396539"/>
              <a:ext cx="157942" cy="357448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56662" y="1170992"/>
              <a:ext cx="1035011" cy="531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</a:rPr>
                <a:t>193 </a:t>
              </a:r>
              <a:r>
                <a:rPr kumimoji="1" lang="he-IL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</a:rPr>
                <a:t>֯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</a:rPr>
                <a:t>C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Arrow: Down 7"/>
            <p:cNvSpPr/>
            <p:nvPr/>
          </p:nvSpPr>
          <p:spPr>
            <a:xfrm rot="2599942">
              <a:off x="6971606" y="1735093"/>
              <a:ext cx="157942" cy="357448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07384" y="1509546"/>
              <a:ext cx="1035011" cy="531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</a:rPr>
                <a:t>224 </a:t>
              </a:r>
              <a:r>
                <a:rPr kumimoji="1" lang="he-IL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</a:rPr>
                <a:t>֯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</a:rPr>
                <a:t>C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Arrow: Down 9"/>
            <p:cNvSpPr/>
            <p:nvPr/>
          </p:nvSpPr>
          <p:spPr>
            <a:xfrm rot="13369406">
              <a:off x="2924046" y="1656380"/>
              <a:ext cx="157942" cy="357448"/>
            </a:xfrm>
            <a:prstGeom prst="down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40310" y="1913778"/>
              <a:ext cx="1035011" cy="531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</a:rPr>
                <a:t>167 </a:t>
              </a:r>
              <a:r>
                <a:rPr kumimoji="1" lang="he-IL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</a:rPr>
                <a:t>֯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</a:rPr>
                <a:t>C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036042" y="1524000"/>
              <a:ext cx="3888758" cy="2194560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906780">
                      <a:extLst>
                        <a:ext uri="{9D8B030D-6E8A-4147-A177-3AD203B41FA5}">
                          <a16:colId xmlns:a16="http://schemas.microsoft.com/office/drawing/2014/main" val="1390320236"/>
                        </a:ext>
                      </a:extLst>
                    </a:gridCol>
                    <a:gridCol w="1429067">
                      <a:extLst>
                        <a:ext uri="{9D8B030D-6E8A-4147-A177-3AD203B41FA5}">
                          <a16:colId xmlns:a16="http://schemas.microsoft.com/office/drawing/2014/main" val="821782216"/>
                        </a:ext>
                      </a:extLst>
                    </a:gridCol>
                    <a:gridCol w="1552911">
                      <a:extLst>
                        <a:ext uri="{9D8B030D-6E8A-4147-A177-3AD203B41FA5}">
                          <a16:colId xmlns:a16="http://schemas.microsoft.com/office/drawing/2014/main" val="1316812057"/>
                        </a:ext>
                      </a:extLst>
                    </a:gridCol>
                  </a:tblGrid>
                  <a:tr h="255497">
                    <a:tc>
                      <a:txBody>
                        <a:bodyPr/>
                        <a:lstStyle/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r>
                            <a:rPr kumimoji="1" lang="en-US" altLang="ja-JP" sz="14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BCP</a:t>
                          </a:r>
                          <a:endParaRPr kumimoji="1" lang="ja-JP" altLang="en-US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r>
                            <a:rPr kumimoji="1" lang="en-US" altLang="ja-JP" sz="14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PDSS-PMDOS</a:t>
                          </a:r>
                          <a:endParaRPr kumimoji="1" lang="ja-JP" altLang="en-US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r>
                            <a:rPr kumimoji="1" lang="en-US" altLang="ja-JP" sz="14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PDSS-b-P2VP</a:t>
                          </a:r>
                          <a:endParaRPr kumimoji="1" lang="ja-JP" altLang="en-US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4539608"/>
                      </a:ext>
                    </a:extLst>
                  </a:tr>
                  <a:tr h="3568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ja-JP" sz="14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χ (T)</a:t>
                          </a:r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ja-JP" altLang="en-US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ja-JP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49.63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altLang="ja-JP" sz="1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T</m:t>
                                    </m:r>
                                  </m:den>
                                </m:f>
                                <m:r>
                                  <a:rPr lang="en-US" altLang="ja-JP" sz="1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−0.008</m:t>
                                </m:r>
                              </m:oMath>
                            </m:oMathPara>
                          </a14:m>
                          <a:endParaRPr lang="en-US" altLang="ja-JP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sz="1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59.78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altLang="ja-JP" sz="1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T</m:t>
                                    </m:r>
                                  </m:den>
                                </m:f>
                                <m:r>
                                  <a:rPr lang="en-US" altLang="ja-JP" sz="1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−0.009</m:t>
                                </m:r>
                              </m:oMath>
                            </m:oMathPara>
                          </a14:m>
                          <a:endParaRPr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79740814"/>
                      </a:ext>
                    </a:extLst>
                  </a:tr>
                  <a:tr h="2099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ja-JP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χ (180C)</a:t>
                          </a:r>
                          <a:endParaRPr kumimoji="1" lang="ja-JP" altLang="en-US" sz="1400" dirty="0"/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0.102</a:t>
                          </a:r>
                          <a:endParaRPr kumimoji="1" lang="ja-JP" altLang="en-US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0.123</a:t>
                          </a:r>
                          <a:endParaRPr kumimoji="1" lang="ja-JP" altLang="en-US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683106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036042" y="1524000"/>
              <a:ext cx="3888758" cy="2194560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906780">
                      <a:extLst>
                        <a:ext uri="{9D8B030D-6E8A-4147-A177-3AD203B41FA5}">
                          <a16:colId xmlns:a16="http://schemas.microsoft.com/office/drawing/2014/main" val="1390320236"/>
                        </a:ext>
                      </a:extLst>
                    </a:gridCol>
                    <a:gridCol w="1429067">
                      <a:extLst>
                        <a:ext uri="{9D8B030D-6E8A-4147-A177-3AD203B41FA5}">
                          <a16:colId xmlns:a16="http://schemas.microsoft.com/office/drawing/2014/main" val="821782216"/>
                        </a:ext>
                      </a:extLst>
                    </a:gridCol>
                    <a:gridCol w="1552911">
                      <a:extLst>
                        <a:ext uri="{9D8B030D-6E8A-4147-A177-3AD203B41FA5}">
                          <a16:colId xmlns:a16="http://schemas.microsoft.com/office/drawing/2014/main" val="1316812057"/>
                        </a:ext>
                      </a:extLst>
                    </a:gridCol>
                  </a:tblGrid>
                  <a:tr h="1371600">
                    <a:tc>
                      <a:txBody>
                        <a:bodyPr/>
                        <a:lstStyle/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r>
                            <a:rPr kumimoji="1" lang="en-US" altLang="ja-JP" sz="14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BCP</a:t>
                          </a:r>
                          <a:endParaRPr kumimoji="1" lang="ja-JP" altLang="en-US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r>
                            <a:rPr kumimoji="1" lang="en-US" altLang="ja-JP" sz="14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PDSS-PMDOS</a:t>
                          </a:r>
                          <a:endParaRPr kumimoji="1" lang="ja-JP" altLang="en-US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r>
                            <a:rPr kumimoji="1" lang="en-US" altLang="ja-JP" sz="14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PDSS-b-P2VP</a:t>
                          </a:r>
                          <a:endParaRPr kumimoji="1" lang="ja-JP" altLang="en-US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453960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ja-JP" sz="14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χ (T)</a:t>
                          </a:r>
                          <a:endParaRPr kumimoji="1" lang="en-US" altLang="ja-JP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kumimoji="1" lang="ja-JP" altLang="en-US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4103" t="-267059" r="-110256" b="-7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0588" t="-267059" r="-1176" b="-705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7974081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ja-JP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χ (180C)</a:t>
                          </a:r>
                          <a:endParaRPr kumimoji="1" lang="ja-JP" altLang="en-US" sz="1400" dirty="0"/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0.102</a:t>
                          </a:r>
                          <a:endParaRPr kumimoji="1" lang="ja-JP" altLang="en-US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0.123</a:t>
                          </a:r>
                          <a:endParaRPr kumimoji="1" lang="ja-JP" altLang="en-US" sz="14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68310604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6587190" y="1568170"/>
          <a:ext cx="1147620" cy="1022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8" name="CS ChemDraw Drawing" r:id="rId5" imgW="1350141" imgH="1202625" progId="ChemDraw.Document.6.0">
                  <p:embed/>
                </p:oleObj>
              </mc:Choice>
              <mc:Fallback>
                <p:oleObj name="CS ChemDraw Drawing" r:id="rId5" imgW="1350141" imgH="1202625" progId="ChemDraw.Document.6.0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87190" y="1568170"/>
                        <a:ext cx="1147620" cy="1022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6376801" y="1524000"/>
            <a:ext cx="1524752" cy="21945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0068" y="431144"/>
            <a:ext cx="5137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Determine </a:t>
            </a:r>
            <a:r>
              <a:rPr kumimoji="0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ylfaen" panose="010A0502050306030303" pitchFamily="18" charset="0"/>
                <a:cs typeface="Arial" panose="020B0604020202020204" pitchFamily="34" charset="0"/>
              </a:rPr>
              <a:t>χ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by Rheology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5">
                <a:extLst>
                  <a:ext uri="{FF2B5EF4-FFF2-40B4-BE49-F238E27FC236}">
                    <a16:creationId xmlns:a16="http://schemas.microsoft.com/office/drawing/2014/main" id="{A748932E-4B4A-4714-BB54-03EE3DE944AF}"/>
                  </a:ext>
                </a:extLst>
              </p:cNvPr>
              <p:cNvSpPr txBox="1"/>
              <p:nvPr/>
            </p:nvSpPr>
            <p:spPr>
              <a:xfrm>
                <a:off x="1044943" y="1259759"/>
                <a:ext cx="2024913" cy="22218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χN</a:t>
                </a:r>
                <a:r>
                  <a:rPr kumimoji="1" lang="en-US" altLang="ja-JP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ODT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 = </a:t>
                </a:r>
                <a:r>
                  <a:rPr kumimoji="1" lang="en-US" altLang="ja-JP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10.5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χ(T)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1" lang="en-US" altLang="ja-JP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1" lang="en-US" altLang="ja-JP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T</m:t>
                        </m:r>
                      </m:den>
                    </m:f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 + </a:t>
                </a:r>
                <a:r>
                  <a:rPr kumimoji="1" lang="en-US" altLang="ja-JP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1" lang="en-US" altLang="ja-JP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10.5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1" lang="en-US" altLang="ja-JP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N</m:t>
                        </m:r>
                        <m:r>
                          <m:rPr>
                            <m:sty m:val="p"/>
                          </m:rPr>
                          <a:rPr kumimoji="1" lang="en-US" altLang="ja-JP" sz="2400" b="0" i="0" u="none" strike="noStrike" kern="1200" cap="none" spc="0" normalizeH="0" baseline="-2500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ODT</m:t>
                        </m:r>
                      </m:den>
                    </m:f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1" lang="en-US" altLang="ja-JP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1" lang="en-US" altLang="ja-JP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T</m:t>
                        </m:r>
                        <m:r>
                          <m:rPr>
                            <m:sty m:val="p"/>
                          </m:rPr>
                          <a:rPr kumimoji="1" lang="en-US" altLang="ja-JP" sz="2400" b="0" i="0" u="none" strike="noStrike" kern="1200" cap="none" spc="0" normalizeH="0" baseline="-2500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ODT</m:t>
                        </m:r>
                      </m:den>
                    </m:f>
                    <m:r>
                      <a:rPr kumimoji="1" lang="en-US" altLang="ja-JP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 + b</a:t>
                </a:r>
              </a:p>
            </p:txBody>
          </p:sp>
        </mc:Choice>
        <mc:Fallback xmlns="">
          <p:sp>
            <p:nvSpPr>
              <p:cNvPr id="15" name="テキスト ボックス 15">
                <a:extLst>
                  <a:ext uri="{FF2B5EF4-FFF2-40B4-BE49-F238E27FC236}">
                    <a16:creationId xmlns:a16="http://schemas.microsoft.com/office/drawing/2014/main" id="{A748932E-4B4A-4714-BB54-03EE3DE94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43" y="1259759"/>
                <a:ext cx="2024913" cy="2221827"/>
              </a:xfrm>
              <a:prstGeom prst="rect">
                <a:avLst/>
              </a:prstGeom>
              <a:blipFill>
                <a:blip r:embed="rId7"/>
                <a:stretch>
                  <a:fillRect l="-4505" t="-2198" r="-3303"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097490AB-B29C-4947-81F0-E926D686B95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015670" y="1559303"/>
          <a:ext cx="1265508" cy="1022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9" name="CS ChemDraw Drawing" r:id="rId8" imgW="1488833" imgH="1202625" progId="ChemDraw.Document.6.0">
                  <p:embed/>
                </p:oleObj>
              </mc:Choice>
              <mc:Fallback>
                <p:oleObj name="CS ChemDraw Drawing" r:id="rId8" imgW="1488833" imgH="1202625" progId="ChemDraw.Document.6.0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097490AB-B29C-4947-81F0-E926D686B9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15670" y="1559303"/>
                        <a:ext cx="1265508" cy="1022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457041AC-67F1-4B13-9EE3-AB460E1402AF}"/>
              </a:ext>
            </a:extLst>
          </p:cNvPr>
          <p:cNvSpPr/>
          <p:nvPr/>
        </p:nvSpPr>
        <p:spPr>
          <a:xfrm>
            <a:off x="8719419" y="5697747"/>
            <a:ext cx="3461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53027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39" y="549302"/>
            <a:ext cx="4596351" cy="6096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c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378317" y="4800601"/>
          <a:ext cx="1975528" cy="1154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18" name="CS ChemDraw Drawing" r:id="rId3" imgW="2592280" imgH="1515103" progId="ChemDraw.Document.6.0">
                  <p:embed/>
                </p:oleObj>
              </mc:Choice>
              <mc:Fallback>
                <p:oleObj name="CS ChemDraw Drawing" r:id="rId3" imgW="2592280" imgH="1515103" progId="ChemDraw.Document.6.0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8317" y="4800601"/>
                        <a:ext cx="1975528" cy="1154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505200" y="5260747"/>
            <a:ext cx="7620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FF"/>
                </a:solidFill>
                <a:latin typeface="Arial"/>
              </a:rPr>
              <a:t>0.045</a:t>
            </a:r>
            <a:endParaRPr lang="en-US" sz="1800" b="1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802227" y="4267200"/>
            <a:ext cx="4005310" cy="1519029"/>
            <a:chOff x="3802227" y="4267190"/>
            <a:chExt cx="4005310" cy="1519029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5105399" y="4267190"/>
            <a:ext cx="1942803" cy="15190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19" name="CS ChemDraw Drawing" r:id="rId5" imgW="2540592" imgH="1985649" progId="ChemDraw.Document.6.0">
                    <p:embed/>
                  </p:oleObj>
                </mc:Choice>
                <mc:Fallback>
                  <p:oleObj name="CS ChemDraw Drawing" r:id="rId5" imgW="2540592" imgH="1985649" progId="ChemDraw.Document.6.0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105399" y="4267190"/>
                          <a:ext cx="1942803" cy="15190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7045537" y="5029200"/>
              <a:ext cx="762000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0.048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3802227" y="4849015"/>
              <a:ext cx="838200" cy="184666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38202" y="2216516"/>
            <a:ext cx="2974913" cy="2090851"/>
            <a:chOff x="914400" y="2216516"/>
            <a:chExt cx="2974913" cy="2090850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914400" y="2216516"/>
            <a:ext cx="2010653" cy="18739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20" name="CS ChemDraw Drawing" r:id="rId7" imgW="2540592" imgH="2367001" progId="ChemDraw.Document.6.0">
                    <p:embed/>
                  </p:oleObj>
                </mc:Choice>
                <mc:Fallback>
                  <p:oleObj name="CS ChemDraw Drawing" r:id="rId7" imgW="2540592" imgH="2367001" progId="ChemDraw.Document.6.0">
                    <p:embed/>
                    <p:pic>
                      <p:nvPicPr>
                        <p:cNvPr id="5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4400" y="2216516"/>
                          <a:ext cx="2010653" cy="18739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3127313" y="3503137"/>
              <a:ext cx="762000" cy="369332"/>
            </a:xfrm>
            <a:prstGeom prst="rect">
              <a:avLst/>
            </a:prstGeom>
            <a:solidFill>
              <a:srgbClr val="FF0000">
                <a:alpha val="72000"/>
              </a:srgbClr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0.11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123162" y="3437572"/>
              <a:ext cx="914400" cy="869794"/>
            </a:xfrm>
            <a:prstGeom prst="roundRect">
              <a:avLst/>
            </a:prstGeom>
            <a:solidFill>
              <a:srgbClr val="FFC000">
                <a:alpha val="1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29000" y="1634687"/>
            <a:ext cx="2667000" cy="1733717"/>
            <a:chOff x="3505200" y="1727549"/>
            <a:chExt cx="2667000" cy="1733717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3505200" y="1727549"/>
            <a:ext cx="1981200" cy="15490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21" name="CS ChemDraw Drawing" r:id="rId9" imgW="2540592" imgH="1985649" progId="ChemDraw.Document.6.0">
                    <p:embed/>
                  </p:oleObj>
                </mc:Choice>
                <mc:Fallback>
                  <p:oleObj name="CS ChemDraw Drawing" r:id="rId9" imgW="2540592" imgH="1985649" progId="ChemDraw.Document.6.0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505200" y="1727549"/>
                          <a:ext cx="1981200" cy="15490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5410200" y="2573974"/>
              <a:ext cx="762000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0.14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028833" y="2867292"/>
              <a:ext cx="621360" cy="593974"/>
            </a:xfrm>
            <a:prstGeom prst="roundRect">
              <a:avLst/>
            </a:prstGeom>
            <a:solidFill>
              <a:srgbClr val="00B0F0">
                <a:alpha val="1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63887" y="228611"/>
            <a:ext cx="2713317" cy="1973443"/>
            <a:chOff x="5363883" y="228600"/>
            <a:chExt cx="2713317" cy="1973443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5363883" y="228600"/>
            <a:ext cx="1798917" cy="167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22" name="CS ChemDraw Drawing" r:id="rId11" imgW="2540592" imgH="2367001" progId="ChemDraw.Document.6.0">
                    <p:embed/>
                  </p:oleObj>
                </mc:Choice>
                <mc:Fallback>
                  <p:oleObj name="CS ChemDraw Drawing" r:id="rId11" imgW="2540592" imgH="2367001" progId="ChemDraw.Document.6.0">
                    <p:embed/>
                    <p:pic>
                      <p:nvPicPr>
                        <p:cNvPr id="6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63883" y="228600"/>
                          <a:ext cx="1798917" cy="1676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7315200" y="914400"/>
              <a:ext cx="762000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0.23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477000" y="1332249"/>
              <a:ext cx="914400" cy="869794"/>
            </a:xfrm>
            <a:prstGeom prst="roundRect">
              <a:avLst/>
            </a:prstGeom>
            <a:solidFill>
              <a:srgbClr val="FFC000">
                <a:alpha val="1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867400" y="1332249"/>
              <a:ext cx="609600" cy="496551"/>
            </a:xfrm>
            <a:prstGeom prst="roundRect">
              <a:avLst/>
            </a:prstGeom>
            <a:solidFill>
              <a:srgbClr val="00B0F0">
                <a:alpha val="1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905000" y="6019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PS-b-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</a:rPr>
              <a:t>PMMA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Right Arrow 16"/>
          <p:cNvSpPr/>
          <p:nvPr/>
        </p:nvSpPr>
        <p:spPr>
          <a:xfrm rot="19776166">
            <a:off x="2535134" y="1685293"/>
            <a:ext cx="6359737" cy="1591639"/>
          </a:xfrm>
          <a:prstGeom prst="rightArrow">
            <a:avLst/>
          </a:prstGeom>
          <a:solidFill>
            <a:srgbClr val="FFFF00">
              <a:alpha val="1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3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469" y="1556954"/>
            <a:ext cx="3917731" cy="331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91" y="267861"/>
            <a:ext cx="7264217" cy="609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Oriented high </a:t>
            </a:r>
            <a:r>
              <a:rPr lang="en-US" sz="3200" dirty="0" smtClean="0">
                <a:latin typeface="Symbol" panose="05050102010706020507" pitchFamily="18" charset="2"/>
              </a:rPr>
              <a:t>c</a:t>
            </a:r>
            <a:r>
              <a:rPr lang="en-US" sz="3600" dirty="0" smtClean="0"/>
              <a:t> block copolymers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5800" y="1524000"/>
            <a:ext cx="3670483" cy="33652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00448" y="5143679"/>
            <a:ext cx="2977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40 Angstrom</a:t>
            </a:r>
            <a:r>
              <a:rPr kumimoji="0" lang="en-US" altLang="ja-JP" sz="2400" b="1" i="0" u="none" strike="noStrike" kern="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lines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762000" y="2057400"/>
          <a:ext cx="2781300" cy="204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6" name="CS ChemDraw Drawing" r:id="rId6" imgW="1629151" imgH="1199362" progId="ChemDraw.Document.6.0">
                  <p:embed/>
                </p:oleObj>
              </mc:Choice>
              <mc:Fallback>
                <p:oleObj name="CS ChemDraw Drawing" r:id="rId6" imgW="1629151" imgH="1199362" progId="ChemDraw.Document.6.0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2000" y="2057400"/>
                        <a:ext cx="2781300" cy="2049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914400" y="5174005"/>
            <a:ext cx="2977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50 Angstrom lines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4724400" y="2057400"/>
          <a:ext cx="2692400" cy="2049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7" name="CS ChemDraw Drawing" r:id="rId8" imgW="1575885" imgH="1199362" progId="ChemDraw.Document.6.0">
                  <p:embed/>
                </p:oleObj>
              </mc:Choice>
              <mc:Fallback>
                <p:oleObj name="CS ChemDraw Drawing" r:id="rId8" imgW="1575885" imgH="1199362" progId="ChemDraw.Document.6.0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24400" y="2057400"/>
                        <a:ext cx="2692400" cy="2049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169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28800" y="2114317"/>
            <a:ext cx="5562600" cy="3094022"/>
            <a:chOff x="1676400" y="2321459"/>
            <a:chExt cx="5562600" cy="3094022"/>
          </a:xfrm>
        </p:grpSpPr>
        <p:sp>
          <p:nvSpPr>
            <p:cNvPr id="7" name="Rectangle 6"/>
            <p:cNvSpPr/>
            <p:nvPr/>
          </p:nvSpPr>
          <p:spPr>
            <a:xfrm>
              <a:off x="1676400" y="2321459"/>
              <a:ext cx="5562600" cy="30940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905000" y="2495924"/>
              <a:ext cx="4760934" cy="2663744"/>
              <a:chOff x="990600" y="2362200"/>
              <a:chExt cx="5395723" cy="2663744"/>
            </a:xfrm>
          </p:grpSpPr>
          <p:pic>
            <p:nvPicPr>
              <p:cNvPr id="9" name="図 7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0600" y="2362200"/>
                <a:ext cx="4185779" cy="2663744"/>
              </a:xfrm>
              <a:prstGeom prst="rect">
                <a:avLst/>
              </a:prstGeom>
            </p:spPr>
          </p:pic>
          <p:sp>
            <p:nvSpPr>
              <p:cNvPr id="10" name="正方形/長方形 8"/>
              <p:cNvSpPr/>
              <p:nvPr/>
            </p:nvSpPr>
            <p:spPr>
              <a:xfrm>
                <a:off x="2590798" y="2490643"/>
                <a:ext cx="379552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ja-JP" sz="2400" dirty="0" smtClean="0">
                    <a:solidFill>
                      <a:prstClr val="black"/>
                    </a:solidFill>
                  </a:rPr>
                  <a:t>q=0.00590 </a:t>
                </a:r>
                <a:r>
                  <a:rPr kumimoji="1" lang="en-US" altLang="ja-JP" sz="2400" dirty="0" smtClean="0">
                    <a:solidFill>
                      <a:prstClr val="black"/>
                    </a:solidFill>
                    <a:sym typeface="Wingdings"/>
                  </a:rPr>
                  <a:t></a:t>
                </a:r>
                <a:r>
                  <a:rPr kumimoji="1" lang="en-US" altLang="ja-JP" sz="24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1" lang="en-US" altLang="ja-JP" dirty="0" smtClean="0">
                    <a:solidFill>
                      <a:prstClr val="black"/>
                    </a:solidFill>
                  </a:rPr>
                  <a:t>10.6 </a:t>
                </a:r>
                <a:r>
                  <a:rPr kumimoji="1" lang="en-US" altLang="ja-JP" sz="2400" dirty="0">
                    <a:solidFill>
                      <a:prstClr val="black"/>
                    </a:solidFill>
                  </a:rPr>
                  <a:t>nm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0" y="838200"/>
            <a:ext cx="9144000" cy="4718050"/>
            <a:chOff x="3147660" y="1302303"/>
            <a:chExt cx="9144000" cy="4718050"/>
          </a:xfrm>
        </p:grpSpPr>
        <p:pic>
          <p:nvPicPr>
            <p:cNvPr id="240642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7660" y="1302303"/>
              <a:ext cx="9144000" cy="471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319876" y="4006334"/>
              <a:ext cx="60954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50 Angstrom Lines and Spaces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4" y="6298589"/>
            <a:ext cx="1499746" cy="457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3" y="989311"/>
            <a:ext cx="2402437" cy="24244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68940" y="53288"/>
            <a:ext cx="879886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kern="0" dirty="0" smtClean="0">
                <a:solidFill>
                  <a:srgbClr val="3333FF"/>
                </a:solidFill>
                <a:latin typeface="Arial"/>
              </a:rPr>
              <a:t>Small Structure for Bit Patterned Media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216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413289"/>
            <a:ext cx="4968331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Image Transfer of 50 Å lines and Spaces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5" t="23850" r="52961" b="62629"/>
          <a:stretch/>
        </p:blipFill>
        <p:spPr>
          <a:xfrm>
            <a:off x="2782785" y="2155417"/>
            <a:ext cx="1816461" cy="1357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7" t="47512" r="41678" b="38967"/>
          <a:stretch/>
        </p:blipFill>
        <p:spPr>
          <a:xfrm>
            <a:off x="2790341" y="4424066"/>
            <a:ext cx="1808905" cy="1364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0910" y="2682447"/>
            <a:ext cx="1939431" cy="288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70C0"/>
                </a:solidFill>
                <a:cs typeface="Arial" panose="020B0604020202020204" pitchFamily="34" charset="0"/>
              </a:rPr>
              <a:t>Spin-on carbon </a:t>
            </a:r>
            <a:r>
              <a:rPr 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(15 nm)</a:t>
            </a: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4630" y="3092692"/>
            <a:ext cx="1715711" cy="288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Silicon wafer</a:t>
            </a: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4630" y="2388160"/>
            <a:ext cx="1715711" cy="288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FF"/>
                </a:solidFill>
                <a:cs typeface="Arial" panose="020B0604020202020204" pitchFamily="34" charset="0"/>
              </a:rPr>
              <a:t>Chromium </a:t>
            </a:r>
            <a:r>
              <a:rPr 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(4 nm)</a:t>
            </a: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929" y="2135807"/>
            <a:ext cx="2689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C00000"/>
                </a:solidFill>
                <a:cs typeface="Arial" panose="020B0604020202020204" pitchFamily="34" charset="0"/>
              </a:rPr>
              <a:t>BCP mask </a:t>
            </a:r>
            <a:r>
              <a:rPr 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+</a:t>
            </a:r>
            <a:r>
              <a:rPr lang="en-US" sz="14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Neutral brush</a:t>
            </a:r>
            <a:r>
              <a:rPr lang="en-US" sz="14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(8 nm)</a:t>
            </a: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7" t="-1" r="6785" b="37029"/>
          <a:stretch/>
        </p:blipFill>
        <p:spPr>
          <a:xfrm>
            <a:off x="4991398" y="1670094"/>
            <a:ext cx="3582691" cy="207535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6719316" y="6228399"/>
            <a:ext cx="27309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64667" y="1764360"/>
            <a:ext cx="2252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BCP etch (CO</a:t>
            </a:r>
            <a:r>
              <a:rPr lang="en-US" sz="1600" b="1" baseline="-25000" dirty="0" smtClean="0">
                <a:solidFill>
                  <a:prstClr val="black"/>
                </a:solidFill>
              </a:rPr>
              <a:t>2</a:t>
            </a:r>
            <a:r>
              <a:rPr lang="en-US" sz="1600" b="1" dirty="0" smtClean="0">
                <a:solidFill>
                  <a:prstClr val="black"/>
                </a:solidFill>
              </a:rPr>
              <a:t> RIE)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6847" y="4130974"/>
            <a:ext cx="2648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Cr/SOC etch (Cl</a:t>
            </a:r>
            <a:r>
              <a:rPr lang="en-US" sz="1600" b="1" baseline="-25000" dirty="0" smtClean="0">
                <a:solidFill>
                  <a:prstClr val="black"/>
                </a:solidFill>
              </a:rPr>
              <a:t>2</a:t>
            </a:r>
            <a:r>
              <a:rPr lang="en-US" sz="1600" b="1" dirty="0" smtClean="0">
                <a:solidFill>
                  <a:prstClr val="black"/>
                </a:solidFill>
              </a:rPr>
              <a:t>/O</a:t>
            </a:r>
            <a:r>
              <a:rPr lang="en-US" sz="1600" b="1" baseline="-25000" dirty="0" smtClean="0">
                <a:solidFill>
                  <a:prstClr val="black"/>
                </a:solidFill>
              </a:rPr>
              <a:t>2</a:t>
            </a:r>
            <a:r>
              <a:rPr lang="en-US" sz="1600" b="1" dirty="0" smtClean="0">
                <a:solidFill>
                  <a:prstClr val="black"/>
                </a:solidFill>
              </a:rPr>
              <a:t> RIE)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2" y="5785069"/>
            <a:ext cx="1370289" cy="63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5285525" y="3963955"/>
            <a:ext cx="3580834" cy="2284445"/>
            <a:chOff x="4991398" y="3468917"/>
            <a:chExt cx="3580834" cy="2284445"/>
          </a:xfrm>
        </p:grpSpPr>
        <p:grpSp>
          <p:nvGrpSpPr>
            <p:cNvPr id="16" name="Group 15"/>
            <p:cNvGrpSpPr/>
            <p:nvPr/>
          </p:nvGrpSpPr>
          <p:grpSpPr>
            <a:xfrm>
              <a:off x="4991398" y="3468917"/>
              <a:ext cx="3580834" cy="2284445"/>
              <a:chOff x="4928899" y="3468917"/>
              <a:chExt cx="3580834" cy="2284445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43" t="18908" r="23908" b="42536"/>
              <a:stretch/>
            </p:blipFill>
            <p:spPr>
              <a:xfrm>
                <a:off x="4928899" y="3468917"/>
                <a:ext cx="3580834" cy="2284445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611320" y="5403621"/>
                <a:ext cx="14494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FFFF"/>
                    </a:solidFill>
                  </a:rPr>
                  <a:t>Scale bar = 100 nm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>
              <a:off x="7268619" y="5578150"/>
              <a:ext cx="1033272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/>
          <p:nvPr/>
        </p:nvCxnSpPr>
        <p:spPr>
          <a:xfrm>
            <a:off x="7268619" y="3611243"/>
            <a:ext cx="97631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29" y="3823688"/>
            <a:ext cx="1846976" cy="2200310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257" y="571231"/>
            <a:ext cx="2660223" cy="123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63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wetting</a:t>
            </a:r>
            <a:endParaRPr lang="en-US" dirty="0"/>
          </a:p>
        </p:txBody>
      </p:sp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3"/>
          <a:srcRect l="72099" b="13468"/>
          <a:stretch/>
        </p:blipFill>
        <p:spPr>
          <a:xfrm>
            <a:off x="1216956" y="2456945"/>
            <a:ext cx="2327442" cy="268523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41749" y="1345538"/>
            <a:ext cx="398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Red block prefers to interact with the air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72099" t="86139"/>
          <a:stretch/>
        </p:blipFill>
        <p:spPr>
          <a:xfrm>
            <a:off x="1315939" y="5178706"/>
            <a:ext cx="2228459" cy="34760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597956" y="2472367"/>
            <a:ext cx="0" cy="269046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65856" y="5573808"/>
            <a:ext cx="194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Symmetric wetting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7669" y="3466600"/>
            <a:ext cx="59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n*L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90933" y="1126113"/>
            <a:ext cx="3612293" cy="4817027"/>
            <a:chOff x="3890933" y="1380105"/>
            <a:chExt cx="3612293" cy="4817027"/>
          </a:xfrm>
        </p:grpSpPr>
        <p:pic>
          <p:nvPicPr>
            <p:cNvPr id="170" name="Picture 169"/>
            <p:cNvPicPr>
              <a:picLocks noChangeAspect="1"/>
            </p:cNvPicPr>
            <p:nvPr/>
          </p:nvPicPr>
          <p:blipFill rotWithShape="1">
            <a:blip r:embed="rId3"/>
            <a:srcRect r="72644" b="13300"/>
            <a:stretch/>
          </p:blipFill>
          <p:spPr>
            <a:xfrm>
              <a:off x="5221237" y="2799916"/>
              <a:ext cx="2281989" cy="269046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/>
            <a:srcRect t="85402" r="72644"/>
            <a:stretch/>
          </p:blipFill>
          <p:spPr>
            <a:xfrm>
              <a:off x="5326578" y="5412048"/>
              <a:ext cx="2176648" cy="36825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/>
            <a:srcRect t="40947" r="72644" b="13300"/>
            <a:stretch/>
          </p:blipFill>
          <p:spPr>
            <a:xfrm>
              <a:off x="5053663" y="1380105"/>
              <a:ext cx="2281989" cy="141981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326578" y="5827800"/>
              <a:ext cx="2064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Asymmetric wetting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5210931" y="1380105"/>
              <a:ext cx="0" cy="404503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890933" y="3720592"/>
              <a:ext cx="1226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(n+1/2)* L</a:t>
              </a:r>
              <a:r>
                <a:rPr lang="en-US" sz="1800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78472" y="5216571"/>
            <a:ext cx="1851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FFFF"/>
                </a:solidFill>
                <a:latin typeface="Calibri"/>
              </a:rPr>
              <a:t>PS Preferential Surface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64911" y="5222606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PTMSS </a:t>
            </a:r>
            <a:r>
              <a:rPr lang="en-US" sz="1400" dirty="0">
                <a:solidFill>
                  <a:srgbClr val="FFFFFF"/>
                </a:solidFill>
                <a:latin typeface="Calibri"/>
              </a:rPr>
              <a:t>Preferential Surface</a:t>
            </a:r>
          </a:p>
        </p:txBody>
      </p:sp>
      <p:sp>
        <p:nvSpPr>
          <p:cNvPr id="3" name="Rectangle 2"/>
          <p:cNvSpPr/>
          <p:nvPr/>
        </p:nvSpPr>
        <p:spPr>
          <a:xfrm>
            <a:off x="56159" y="6096000"/>
            <a:ext cx="7673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Coulon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et al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., 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Macromolecules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1989,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i="1" dirty="0">
                <a:solidFill>
                  <a:prstClr val="black"/>
                </a:solidFill>
                <a:latin typeface="Calibri"/>
              </a:rPr>
              <a:t>22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2581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Russell 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et al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., 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Macromolecules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1989,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i="1" dirty="0">
                <a:solidFill>
                  <a:prstClr val="black"/>
                </a:solidFill>
                <a:latin typeface="Calibri"/>
              </a:rPr>
              <a:t>22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4600.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Coulon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et al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., 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J</a:t>
            </a:r>
            <a:r>
              <a:rPr lang="en-US" sz="1200" i="1" dirty="0">
                <a:solidFill>
                  <a:prstClr val="black"/>
                </a:solidFill>
                <a:latin typeface="Calibri"/>
              </a:rPr>
              <a:t>. Phys. (Paris)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1990,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i="1" dirty="0">
                <a:solidFill>
                  <a:prstClr val="black"/>
                </a:solidFill>
                <a:latin typeface="Calibri"/>
              </a:rPr>
              <a:t>51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2801.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602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883" y="1550445"/>
            <a:ext cx="6181725" cy="481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4137025" y="1308100"/>
            <a:ext cx="4181475" cy="506888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/>
          <a:lstStyle/>
          <a:p>
            <a:pPr>
              <a:defRPr/>
            </a:pPr>
            <a:endParaRPr lang="en-US" sz="2400" kern="0">
              <a:solidFill>
                <a:srgbClr val="FFFFFF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5422881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Nealey, Russell, Ross, et al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1752600"/>
            <a:ext cx="3429000" cy="11430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 spc="-100">
                <a:solidFill>
                  <a:srgbClr val="1F497D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3333FF"/>
                </a:solidFill>
              </a:rPr>
              <a:t>Directed Self Assembly</a:t>
            </a:r>
            <a:endParaRPr lang="en-US" sz="2400" b="1" dirty="0">
              <a:solidFill>
                <a:srgbClr val="3333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779" y="152400"/>
            <a:ext cx="7865421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i="1" dirty="0" smtClean="0">
                <a:ea typeface="MS PGothic" pitchFamily="34" charset="-128"/>
              </a:rPr>
              <a:t>Now…</a:t>
            </a:r>
            <a:r>
              <a:rPr lang="en-US" sz="4000" b="1" i="1" u="sng" dirty="0" smtClean="0">
                <a:ea typeface="MS PGothic" pitchFamily="34" charset="-128"/>
              </a:rPr>
              <a:t>Alignment Control </a:t>
            </a:r>
            <a:r>
              <a:rPr lang="en-US" sz="4000" b="1" i="1" dirty="0" smtClean="0">
                <a:ea typeface="MS PGothic" pitchFamily="34" charset="-128"/>
              </a:rPr>
              <a:t>- DSA</a:t>
            </a:r>
            <a:endParaRPr lang="en-US" sz="4000" b="1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952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orient these high </a:t>
            </a:r>
            <a:r>
              <a:rPr lang="en-US" dirty="0" smtClean="0">
                <a:latin typeface="Symbol" panose="05050102010706020507" pitchFamily="18" charset="2"/>
              </a:rPr>
              <a:t>c</a:t>
            </a:r>
            <a:r>
              <a:rPr lang="en-US" dirty="0" smtClean="0"/>
              <a:t> materials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11935"/>
            <a:ext cx="6096000" cy="524606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05000" y="1143533"/>
            <a:ext cx="7391400" cy="3504667"/>
            <a:chOff x="1905000" y="1143533"/>
            <a:chExt cx="7391400" cy="3504667"/>
          </a:xfrm>
        </p:grpSpPr>
        <p:sp>
          <p:nvSpPr>
            <p:cNvPr id="4" name="Oval 3"/>
            <p:cNvSpPr/>
            <p:nvPr/>
          </p:nvSpPr>
          <p:spPr>
            <a:xfrm>
              <a:off x="5334000" y="3124200"/>
              <a:ext cx="1524000" cy="15240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05000" y="1143533"/>
              <a:ext cx="7391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Even Nature struggles with this Challenge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324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818"/>
            <a:ext cx="8466132" cy="85725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A “Hybrid</a:t>
            </a:r>
            <a:r>
              <a:rPr lang="en-US" sz="2800" b="1" dirty="0"/>
              <a:t>” </a:t>
            </a:r>
            <a:r>
              <a:rPr lang="en-US" sz="2800" b="1" dirty="0" smtClean="0"/>
              <a:t>process flow created to incorporate top coat and combine </a:t>
            </a:r>
            <a:r>
              <a:rPr lang="en-US" sz="2800" b="1" dirty="0"/>
              <a:t>chemical and topographic anchoring for DSA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40" y="2383298"/>
            <a:ext cx="7055685" cy="261598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232485" y="2240082"/>
            <a:ext cx="285530" cy="3265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994476" y="1800318"/>
            <a:ext cx="284683" cy="44784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094580" y="4721395"/>
            <a:ext cx="649827" cy="6018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79158" y="1556650"/>
            <a:ext cx="1560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Chemistry of brush: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7256" y="1384052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Chemistry of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XST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7581" y="5649689"/>
            <a:ext cx="2052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Chemistry of ~20 nm BCP: 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762000" y="1661488"/>
          <a:ext cx="663919" cy="621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4" name="CS ChemDraw Drawing" r:id="rId4" imgW="1063426" imgH="995163" progId="ChemDraw.Document.6.0">
                  <p:embed/>
                </p:oleObj>
              </mc:Choice>
              <mc:Fallback>
                <p:oleObj name="CS ChemDraw Drawing" r:id="rId4" imgW="1063426" imgH="995163" progId="ChemDraw.Document.6.0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1661488"/>
                        <a:ext cx="663919" cy="621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7441960" y="1828517"/>
          <a:ext cx="1245523" cy="798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5" name="CS ChemDraw Drawing" r:id="rId6" imgW="2162837" imgH="1385237" progId="ChemDraw.Document.6.0">
                  <p:embed/>
                </p:oleObj>
              </mc:Choice>
              <mc:Fallback>
                <p:oleObj name="CS ChemDraw Drawing" r:id="rId6" imgW="2162837" imgH="1385237" progId="ChemDraw.Document.6.0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41960" y="1828517"/>
                        <a:ext cx="1245523" cy="798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1074080" y="5068163"/>
          <a:ext cx="887869" cy="62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6" name="CS ChemDraw Drawing" r:id="rId8" imgW="1421848" imgH="1008483" progId="ChemDraw.Document.6.0">
                  <p:embed/>
                </p:oleObj>
              </mc:Choice>
              <mc:Fallback>
                <p:oleObj name="CS ChemDraw Drawing" r:id="rId8" imgW="1421848" imgH="1008483" progId="ChemDraw.Document.6.0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74080" y="5068163"/>
                        <a:ext cx="887869" cy="629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Arrow Connector 23"/>
          <p:cNvCxnSpPr/>
          <p:nvPr/>
        </p:nvCxnSpPr>
        <p:spPr>
          <a:xfrm flipH="1" flipV="1">
            <a:off x="3720488" y="4087621"/>
            <a:ext cx="919780" cy="113943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52949" y="5710822"/>
            <a:ext cx="1379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Chemistry of TC: </a:t>
            </a: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3943889" y="5176611"/>
          <a:ext cx="2145614" cy="640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7" name="CS ChemDraw Drawing" r:id="rId10" imgW="3628718" imgH="1082216" progId="ChemDraw.Document.6.0">
                  <p:embed/>
                </p:oleObj>
              </mc:Choice>
              <mc:Fallback>
                <p:oleObj name="CS ChemDraw Drawing" r:id="rId10" imgW="3628718" imgH="1082216" progId="ChemDraw.Document.6.0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43889" y="5176611"/>
                        <a:ext cx="2145614" cy="640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テキスト ボックス 8">
            <a:extLst>
              <a:ext uri="{FF2B5EF4-FFF2-40B4-BE49-F238E27FC236}">
                <a16:creationId xmlns:a16="http://schemas.microsoft.com/office/drawing/2014/main" id="{F3250A60-BD43-4E4F-80A8-A9645B851ADC}"/>
              </a:ext>
            </a:extLst>
          </p:cNvPr>
          <p:cNvSpPr txBox="1"/>
          <p:nvPr/>
        </p:nvSpPr>
        <p:spPr>
          <a:xfrm>
            <a:off x="1634019" y="6310458"/>
            <a:ext cx="5519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Blachut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G., et al. </a:t>
            </a:r>
            <a:r>
              <a:rPr kumimoji="0" lang="en-US" altLang="ja-JP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Chem. Mater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(2016), </a:t>
            </a: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28(24)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8951-8961.</a:t>
            </a:r>
            <a:endParaRPr kumimoji="0" lang="ja-JP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56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540" y="457200"/>
            <a:ext cx="8641859" cy="762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1318F9"/>
                </a:solidFill>
              </a:rPr>
              <a:t>Design for n=4 &amp; </a:t>
            </a:r>
            <a:r>
              <a:rPr lang="en-US" sz="3200" dirty="0">
                <a:solidFill>
                  <a:srgbClr val="1318F9"/>
                </a:solidFill>
              </a:rPr>
              <a:t>0.5L</a:t>
            </a:r>
            <a:r>
              <a:rPr lang="en-US" sz="3200" baseline="-25000" dirty="0" smtClean="0">
                <a:solidFill>
                  <a:srgbClr val="1318F9"/>
                </a:solidFill>
              </a:rPr>
              <a:t>o</a:t>
            </a:r>
            <a:r>
              <a:rPr lang="en-US" sz="3200" dirty="0" smtClean="0">
                <a:solidFill>
                  <a:srgbClr val="1318F9"/>
                </a:solidFill>
              </a:rPr>
              <a:t> where L</a:t>
            </a:r>
            <a:r>
              <a:rPr lang="en-US" sz="3200" baseline="-25000" dirty="0" smtClean="0">
                <a:solidFill>
                  <a:srgbClr val="1318F9"/>
                </a:solidFill>
              </a:rPr>
              <a:t>o </a:t>
            </a:r>
            <a:r>
              <a:rPr lang="en-US" sz="3200" dirty="0">
                <a:solidFill>
                  <a:srgbClr val="1318F9"/>
                </a:solidFill>
              </a:rPr>
              <a:t>=</a:t>
            </a:r>
            <a:r>
              <a:rPr lang="en-US" sz="3200" dirty="0" smtClean="0">
                <a:solidFill>
                  <a:srgbClr val="1318F9"/>
                </a:solidFill>
              </a:rPr>
              <a:t>20</a:t>
            </a:r>
            <a:br>
              <a:rPr lang="en-US" sz="3200" dirty="0" smtClean="0">
                <a:solidFill>
                  <a:srgbClr val="1318F9"/>
                </a:solidFill>
              </a:rPr>
            </a:br>
            <a:endParaRPr lang="en-US" sz="3200" dirty="0"/>
          </a:p>
        </p:txBody>
      </p:sp>
      <p:grpSp>
        <p:nvGrpSpPr>
          <p:cNvPr id="94" name="Group 93"/>
          <p:cNvGrpSpPr/>
          <p:nvPr/>
        </p:nvGrpSpPr>
        <p:grpSpPr>
          <a:xfrm>
            <a:off x="347587" y="2760238"/>
            <a:ext cx="8433247" cy="1741851"/>
            <a:chOff x="135922" y="2286000"/>
            <a:chExt cx="8433247" cy="1741851"/>
          </a:xfrm>
        </p:grpSpPr>
        <p:sp>
          <p:nvSpPr>
            <p:cNvPr id="10" name="Rectangle 9"/>
            <p:cNvSpPr/>
            <p:nvPr/>
          </p:nvSpPr>
          <p:spPr>
            <a:xfrm>
              <a:off x="153756" y="3864704"/>
              <a:ext cx="8415413" cy="163147"/>
            </a:xfrm>
            <a:prstGeom prst="rect">
              <a:avLst/>
            </a:prstGeom>
            <a:solidFill>
              <a:srgbClr val="8F4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135922" y="2286000"/>
              <a:ext cx="8433247" cy="1714664"/>
              <a:chOff x="135922" y="2311160"/>
              <a:chExt cx="8433247" cy="1714664"/>
            </a:xfrm>
          </p:grpSpPr>
          <p:cxnSp>
            <p:nvCxnSpPr>
              <p:cNvPr id="46" name="Straight Arrow Connector 45"/>
              <p:cNvCxnSpPr/>
              <p:nvPr/>
            </p:nvCxnSpPr>
            <p:spPr>
              <a:xfrm>
                <a:off x="1852552" y="3112532"/>
                <a:ext cx="1850074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4060881" y="3122642"/>
                <a:ext cx="106680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Group 91"/>
              <p:cNvGrpSpPr/>
              <p:nvPr/>
            </p:nvGrpSpPr>
            <p:grpSpPr>
              <a:xfrm>
                <a:off x="135922" y="2311160"/>
                <a:ext cx="8433247" cy="1622963"/>
                <a:chOff x="338256" y="2194367"/>
                <a:chExt cx="12668002" cy="1622963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338256" y="2209800"/>
                  <a:ext cx="6890657" cy="1607530"/>
                  <a:chOff x="547257" y="3844637"/>
                  <a:chExt cx="6890657" cy="1607530"/>
                </a:xfrm>
              </p:grpSpPr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921327" y="3844637"/>
                    <a:ext cx="1454728" cy="1600200"/>
                    <a:chOff x="942110" y="3886200"/>
                    <a:chExt cx="1454728" cy="1600200"/>
                  </a:xfrm>
                </p:grpSpPr>
                <p:grpSp>
                  <p:nvGrpSpPr>
                    <p:cNvPr id="40" name="Group 39"/>
                    <p:cNvGrpSpPr/>
                    <p:nvPr/>
                  </p:nvGrpSpPr>
                  <p:grpSpPr>
                    <a:xfrm>
                      <a:off x="942110" y="3886200"/>
                      <a:ext cx="727364" cy="1600200"/>
                      <a:chOff x="568035" y="3858489"/>
                      <a:chExt cx="727364" cy="1600200"/>
                    </a:xfrm>
                  </p:grpSpPr>
                  <p:sp>
                    <p:nvSpPr>
                      <p:cNvPr id="44" name="Rectangle 43"/>
                      <p:cNvSpPr/>
                      <p:nvPr/>
                    </p:nvSpPr>
                    <p:spPr>
                      <a:xfrm>
                        <a:off x="568035" y="3858489"/>
                        <a:ext cx="339438" cy="1600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" name="Rectangle 44"/>
                      <p:cNvSpPr/>
                      <p:nvPr/>
                    </p:nvSpPr>
                    <p:spPr>
                      <a:xfrm>
                        <a:off x="907472" y="3858489"/>
                        <a:ext cx="387927" cy="16002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1" name="Group 40"/>
                    <p:cNvGrpSpPr/>
                    <p:nvPr/>
                  </p:nvGrpSpPr>
                  <p:grpSpPr>
                    <a:xfrm>
                      <a:off x="1669474" y="3886200"/>
                      <a:ext cx="727364" cy="1600200"/>
                      <a:chOff x="561108" y="3858489"/>
                      <a:chExt cx="727364" cy="1600200"/>
                    </a:xfrm>
                  </p:grpSpPr>
                  <p:sp>
                    <p:nvSpPr>
                      <p:cNvPr id="42" name="Rectangle 41"/>
                      <p:cNvSpPr/>
                      <p:nvPr/>
                    </p:nvSpPr>
                    <p:spPr>
                      <a:xfrm>
                        <a:off x="561108" y="3858489"/>
                        <a:ext cx="339438" cy="1600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3" name="Rectangle 42"/>
                      <p:cNvSpPr/>
                      <p:nvPr/>
                    </p:nvSpPr>
                    <p:spPr>
                      <a:xfrm>
                        <a:off x="900545" y="3858489"/>
                        <a:ext cx="387927" cy="16002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5" name="Rectangle 14"/>
                  <p:cNvSpPr/>
                  <p:nvPr/>
                </p:nvSpPr>
                <p:spPr>
                  <a:xfrm>
                    <a:off x="547257" y="3844637"/>
                    <a:ext cx="387927" cy="160020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6710550" y="3844637"/>
                    <a:ext cx="727364" cy="1607530"/>
                    <a:chOff x="6710550" y="3844637"/>
                    <a:chExt cx="727364" cy="1607530"/>
                  </a:xfrm>
                </p:grpSpPr>
                <p:sp>
                  <p:nvSpPr>
                    <p:cNvPr id="38" name="Rectangle 37"/>
                    <p:cNvSpPr/>
                    <p:nvPr/>
                  </p:nvSpPr>
                  <p:spPr>
                    <a:xfrm>
                      <a:off x="6710550" y="3844637"/>
                      <a:ext cx="339438" cy="160020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" name="Rectangle 38"/>
                    <p:cNvSpPr/>
                    <p:nvPr/>
                  </p:nvSpPr>
                  <p:spPr>
                    <a:xfrm>
                      <a:off x="7049987" y="3851967"/>
                      <a:ext cx="387927" cy="16002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2376055" y="3844637"/>
                    <a:ext cx="1461653" cy="1600200"/>
                    <a:chOff x="928256" y="3886200"/>
                    <a:chExt cx="1461653" cy="1600200"/>
                  </a:xfrm>
                </p:grpSpPr>
                <p:grpSp>
                  <p:nvGrpSpPr>
                    <p:cNvPr id="32" name="Group 31"/>
                    <p:cNvGrpSpPr/>
                    <p:nvPr/>
                  </p:nvGrpSpPr>
                  <p:grpSpPr>
                    <a:xfrm>
                      <a:off x="928256" y="3886200"/>
                      <a:ext cx="734291" cy="1600200"/>
                      <a:chOff x="554181" y="3858489"/>
                      <a:chExt cx="734291" cy="1600200"/>
                    </a:xfrm>
                  </p:grpSpPr>
                  <p:sp>
                    <p:nvSpPr>
                      <p:cNvPr id="36" name="Rectangle 35"/>
                      <p:cNvSpPr/>
                      <p:nvPr/>
                    </p:nvSpPr>
                    <p:spPr>
                      <a:xfrm>
                        <a:off x="554181" y="3858489"/>
                        <a:ext cx="339438" cy="1600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" name="Rectangle 36"/>
                      <p:cNvSpPr/>
                      <p:nvPr/>
                    </p:nvSpPr>
                    <p:spPr>
                      <a:xfrm>
                        <a:off x="893618" y="3858489"/>
                        <a:ext cx="394854" cy="16002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3" name="Group 32"/>
                    <p:cNvGrpSpPr/>
                    <p:nvPr/>
                  </p:nvGrpSpPr>
                  <p:grpSpPr>
                    <a:xfrm>
                      <a:off x="1662547" y="3886200"/>
                      <a:ext cx="727362" cy="1600200"/>
                      <a:chOff x="554181" y="3858489"/>
                      <a:chExt cx="727362" cy="1600200"/>
                    </a:xfrm>
                  </p:grpSpPr>
                  <p:sp>
                    <p:nvSpPr>
                      <p:cNvPr id="34" name="Rectangle 33"/>
                      <p:cNvSpPr/>
                      <p:nvPr/>
                    </p:nvSpPr>
                    <p:spPr>
                      <a:xfrm>
                        <a:off x="554181" y="3858489"/>
                        <a:ext cx="339438" cy="1600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" name="Rectangle 34"/>
                      <p:cNvSpPr/>
                      <p:nvPr/>
                    </p:nvSpPr>
                    <p:spPr>
                      <a:xfrm>
                        <a:off x="893616" y="3858489"/>
                        <a:ext cx="387927" cy="16002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3810000" y="3844637"/>
                    <a:ext cx="1461655" cy="1600200"/>
                    <a:chOff x="935183" y="3886200"/>
                    <a:chExt cx="1461655" cy="1600200"/>
                  </a:xfrm>
                </p:grpSpPr>
                <p:grpSp>
                  <p:nvGrpSpPr>
                    <p:cNvPr id="26" name="Group 25"/>
                    <p:cNvGrpSpPr/>
                    <p:nvPr/>
                  </p:nvGrpSpPr>
                  <p:grpSpPr>
                    <a:xfrm>
                      <a:off x="935183" y="3886200"/>
                      <a:ext cx="727364" cy="1600200"/>
                      <a:chOff x="561108" y="3858489"/>
                      <a:chExt cx="727364" cy="1600200"/>
                    </a:xfrm>
                  </p:grpSpPr>
                  <p:sp>
                    <p:nvSpPr>
                      <p:cNvPr id="30" name="Rectangle 29"/>
                      <p:cNvSpPr/>
                      <p:nvPr/>
                    </p:nvSpPr>
                    <p:spPr>
                      <a:xfrm>
                        <a:off x="561108" y="3858489"/>
                        <a:ext cx="339438" cy="1600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" name="Rectangle 30"/>
                      <p:cNvSpPr/>
                      <p:nvPr/>
                    </p:nvSpPr>
                    <p:spPr>
                      <a:xfrm>
                        <a:off x="900545" y="3858489"/>
                        <a:ext cx="387927" cy="16002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" name="Group 26"/>
                    <p:cNvGrpSpPr/>
                    <p:nvPr/>
                  </p:nvGrpSpPr>
                  <p:grpSpPr>
                    <a:xfrm>
                      <a:off x="1662547" y="3886200"/>
                      <a:ext cx="734291" cy="1600200"/>
                      <a:chOff x="554181" y="3858489"/>
                      <a:chExt cx="734291" cy="1600200"/>
                    </a:xfrm>
                  </p:grpSpPr>
                  <p:sp>
                    <p:nvSpPr>
                      <p:cNvPr id="28" name="Rectangle 27"/>
                      <p:cNvSpPr/>
                      <p:nvPr/>
                    </p:nvSpPr>
                    <p:spPr>
                      <a:xfrm>
                        <a:off x="554181" y="3858489"/>
                        <a:ext cx="346365" cy="1600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" name="Rectangle 28"/>
                      <p:cNvSpPr/>
                      <p:nvPr/>
                    </p:nvSpPr>
                    <p:spPr>
                      <a:xfrm>
                        <a:off x="900545" y="3858489"/>
                        <a:ext cx="387927" cy="16002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5257800" y="3844637"/>
                    <a:ext cx="1454728" cy="1600200"/>
                    <a:chOff x="935183" y="3886200"/>
                    <a:chExt cx="1454728" cy="1600200"/>
                  </a:xfrm>
                </p:grpSpPr>
                <p:grpSp>
                  <p:nvGrpSpPr>
                    <p:cNvPr id="20" name="Group 19"/>
                    <p:cNvGrpSpPr/>
                    <p:nvPr/>
                  </p:nvGrpSpPr>
                  <p:grpSpPr>
                    <a:xfrm>
                      <a:off x="935183" y="3886200"/>
                      <a:ext cx="727364" cy="1600200"/>
                      <a:chOff x="561108" y="3858489"/>
                      <a:chExt cx="727364" cy="1600200"/>
                    </a:xfrm>
                  </p:grpSpPr>
                  <p:sp>
                    <p:nvSpPr>
                      <p:cNvPr id="24" name="Rectangle 23"/>
                      <p:cNvSpPr/>
                      <p:nvPr/>
                    </p:nvSpPr>
                    <p:spPr>
                      <a:xfrm>
                        <a:off x="561108" y="3858489"/>
                        <a:ext cx="339438" cy="1600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" name="Rectangle 24"/>
                      <p:cNvSpPr/>
                      <p:nvPr/>
                    </p:nvSpPr>
                    <p:spPr>
                      <a:xfrm>
                        <a:off x="900545" y="3858489"/>
                        <a:ext cx="387927" cy="16002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" name="Group 20"/>
                    <p:cNvGrpSpPr/>
                    <p:nvPr/>
                  </p:nvGrpSpPr>
                  <p:grpSpPr>
                    <a:xfrm>
                      <a:off x="1662547" y="3886200"/>
                      <a:ext cx="727364" cy="1600200"/>
                      <a:chOff x="554181" y="3858489"/>
                      <a:chExt cx="727364" cy="1600200"/>
                    </a:xfrm>
                  </p:grpSpPr>
                  <p:sp>
                    <p:nvSpPr>
                      <p:cNvPr id="22" name="Rectangle 21"/>
                      <p:cNvSpPr/>
                      <p:nvPr/>
                    </p:nvSpPr>
                    <p:spPr>
                      <a:xfrm>
                        <a:off x="554181" y="3858489"/>
                        <a:ext cx="339438" cy="1600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" name="Rectangle 22"/>
                      <p:cNvSpPr/>
                      <p:nvPr/>
                    </p:nvSpPr>
                    <p:spPr>
                      <a:xfrm>
                        <a:off x="893618" y="3858489"/>
                        <a:ext cx="387927" cy="16002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59" name="Group 58"/>
                <p:cNvGrpSpPr/>
                <p:nvPr/>
              </p:nvGrpSpPr>
              <p:grpSpPr>
                <a:xfrm>
                  <a:off x="6840987" y="2194367"/>
                  <a:ext cx="6165271" cy="1600200"/>
                  <a:chOff x="547257" y="3844637"/>
                  <a:chExt cx="6165271" cy="1600200"/>
                </a:xfrm>
              </p:grpSpPr>
              <p:grpSp>
                <p:nvGrpSpPr>
                  <p:cNvPr id="60" name="Group 59"/>
                  <p:cNvGrpSpPr/>
                  <p:nvPr/>
                </p:nvGrpSpPr>
                <p:grpSpPr>
                  <a:xfrm>
                    <a:off x="921327" y="3844637"/>
                    <a:ext cx="1454728" cy="1600200"/>
                    <a:chOff x="942110" y="3886200"/>
                    <a:chExt cx="1454728" cy="1600200"/>
                  </a:xfrm>
                </p:grpSpPr>
                <p:grpSp>
                  <p:nvGrpSpPr>
                    <p:cNvPr id="86" name="Group 85"/>
                    <p:cNvGrpSpPr/>
                    <p:nvPr/>
                  </p:nvGrpSpPr>
                  <p:grpSpPr>
                    <a:xfrm>
                      <a:off x="942110" y="3886200"/>
                      <a:ext cx="727364" cy="1600200"/>
                      <a:chOff x="568035" y="3858489"/>
                      <a:chExt cx="727364" cy="1600200"/>
                    </a:xfrm>
                  </p:grpSpPr>
                  <p:sp>
                    <p:nvSpPr>
                      <p:cNvPr id="90" name="Rectangle 89"/>
                      <p:cNvSpPr/>
                      <p:nvPr/>
                    </p:nvSpPr>
                    <p:spPr>
                      <a:xfrm>
                        <a:off x="568035" y="3858489"/>
                        <a:ext cx="339438" cy="1600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" name="Rectangle 90"/>
                      <p:cNvSpPr/>
                      <p:nvPr/>
                    </p:nvSpPr>
                    <p:spPr>
                      <a:xfrm>
                        <a:off x="907472" y="3858489"/>
                        <a:ext cx="387927" cy="16002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7" name="Group 86"/>
                    <p:cNvGrpSpPr/>
                    <p:nvPr/>
                  </p:nvGrpSpPr>
                  <p:grpSpPr>
                    <a:xfrm>
                      <a:off x="1669474" y="3886200"/>
                      <a:ext cx="727364" cy="1600200"/>
                      <a:chOff x="561108" y="3858489"/>
                      <a:chExt cx="727364" cy="1600200"/>
                    </a:xfrm>
                  </p:grpSpPr>
                  <p:sp>
                    <p:nvSpPr>
                      <p:cNvPr id="88" name="Rectangle 87"/>
                      <p:cNvSpPr/>
                      <p:nvPr/>
                    </p:nvSpPr>
                    <p:spPr>
                      <a:xfrm>
                        <a:off x="561108" y="3858489"/>
                        <a:ext cx="339438" cy="1600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9" name="Rectangle 88"/>
                      <p:cNvSpPr/>
                      <p:nvPr/>
                    </p:nvSpPr>
                    <p:spPr>
                      <a:xfrm>
                        <a:off x="900545" y="3858489"/>
                        <a:ext cx="387927" cy="16002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61" name="Rectangle 60"/>
                  <p:cNvSpPr/>
                  <p:nvPr/>
                </p:nvSpPr>
                <p:spPr>
                  <a:xfrm>
                    <a:off x="547257" y="3844637"/>
                    <a:ext cx="387927" cy="160020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3" name="Group 62"/>
                  <p:cNvGrpSpPr/>
                  <p:nvPr/>
                </p:nvGrpSpPr>
                <p:grpSpPr>
                  <a:xfrm>
                    <a:off x="2376055" y="3844637"/>
                    <a:ext cx="1461653" cy="1600200"/>
                    <a:chOff x="928256" y="3886200"/>
                    <a:chExt cx="1461653" cy="1600200"/>
                  </a:xfrm>
                </p:grpSpPr>
                <p:grpSp>
                  <p:nvGrpSpPr>
                    <p:cNvPr id="78" name="Group 77"/>
                    <p:cNvGrpSpPr/>
                    <p:nvPr/>
                  </p:nvGrpSpPr>
                  <p:grpSpPr>
                    <a:xfrm>
                      <a:off x="928256" y="3886200"/>
                      <a:ext cx="734291" cy="1600200"/>
                      <a:chOff x="554181" y="3858489"/>
                      <a:chExt cx="734291" cy="1600200"/>
                    </a:xfrm>
                  </p:grpSpPr>
                  <p:sp>
                    <p:nvSpPr>
                      <p:cNvPr id="82" name="Rectangle 81"/>
                      <p:cNvSpPr/>
                      <p:nvPr/>
                    </p:nvSpPr>
                    <p:spPr>
                      <a:xfrm>
                        <a:off x="554181" y="3858489"/>
                        <a:ext cx="339438" cy="1600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" name="Rectangle 82"/>
                      <p:cNvSpPr/>
                      <p:nvPr/>
                    </p:nvSpPr>
                    <p:spPr>
                      <a:xfrm>
                        <a:off x="893618" y="3858489"/>
                        <a:ext cx="394854" cy="16002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9" name="Group 78"/>
                    <p:cNvGrpSpPr/>
                    <p:nvPr/>
                  </p:nvGrpSpPr>
                  <p:grpSpPr>
                    <a:xfrm>
                      <a:off x="1662547" y="3886200"/>
                      <a:ext cx="727362" cy="1600200"/>
                      <a:chOff x="554181" y="3858489"/>
                      <a:chExt cx="727362" cy="1600200"/>
                    </a:xfrm>
                  </p:grpSpPr>
                  <p:sp>
                    <p:nvSpPr>
                      <p:cNvPr id="80" name="Rectangle 79"/>
                      <p:cNvSpPr/>
                      <p:nvPr/>
                    </p:nvSpPr>
                    <p:spPr>
                      <a:xfrm>
                        <a:off x="554181" y="3858489"/>
                        <a:ext cx="339438" cy="1600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Rectangle 80"/>
                      <p:cNvSpPr/>
                      <p:nvPr/>
                    </p:nvSpPr>
                    <p:spPr>
                      <a:xfrm>
                        <a:off x="893616" y="3858489"/>
                        <a:ext cx="387927" cy="16002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64" name="Group 63"/>
                  <p:cNvGrpSpPr/>
                  <p:nvPr/>
                </p:nvGrpSpPr>
                <p:grpSpPr>
                  <a:xfrm>
                    <a:off x="3810000" y="3844637"/>
                    <a:ext cx="1461655" cy="1600200"/>
                    <a:chOff x="935183" y="3886200"/>
                    <a:chExt cx="1461655" cy="1600200"/>
                  </a:xfrm>
                </p:grpSpPr>
                <p:grpSp>
                  <p:nvGrpSpPr>
                    <p:cNvPr id="72" name="Group 71"/>
                    <p:cNvGrpSpPr/>
                    <p:nvPr/>
                  </p:nvGrpSpPr>
                  <p:grpSpPr>
                    <a:xfrm>
                      <a:off x="935183" y="3886200"/>
                      <a:ext cx="727364" cy="1600200"/>
                      <a:chOff x="561108" y="3858489"/>
                      <a:chExt cx="727364" cy="1600200"/>
                    </a:xfrm>
                  </p:grpSpPr>
                  <p:sp>
                    <p:nvSpPr>
                      <p:cNvPr id="76" name="Rectangle 75"/>
                      <p:cNvSpPr/>
                      <p:nvPr/>
                    </p:nvSpPr>
                    <p:spPr>
                      <a:xfrm>
                        <a:off x="561108" y="3858489"/>
                        <a:ext cx="339438" cy="1600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" name="Rectangle 76"/>
                      <p:cNvSpPr/>
                      <p:nvPr/>
                    </p:nvSpPr>
                    <p:spPr>
                      <a:xfrm>
                        <a:off x="900545" y="3858489"/>
                        <a:ext cx="387927" cy="16002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" name="Group 72"/>
                    <p:cNvGrpSpPr/>
                    <p:nvPr/>
                  </p:nvGrpSpPr>
                  <p:grpSpPr>
                    <a:xfrm>
                      <a:off x="1662547" y="3886200"/>
                      <a:ext cx="734291" cy="1600200"/>
                      <a:chOff x="554181" y="3858489"/>
                      <a:chExt cx="734291" cy="1600200"/>
                    </a:xfrm>
                  </p:grpSpPr>
                  <p:sp>
                    <p:nvSpPr>
                      <p:cNvPr id="74" name="Rectangle 73"/>
                      <p:cNvSpPr/>
                      <p:nvPr/>
                    </p:nvSpPr>
                    <p:spPr>
                      <a:xfrm>
                        <a:off x="554181" y="3858489"/>
                        <a:ext cx="346365" cy="1600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5" name="Rectangle 74"/>
                      <p:cNvSpPr/>
                      <p:nvPr/>
                    </p:nvSpPr>
                    <p:spPr>
                      <a:xfrm>
                        <a:off x="900545" y="3858489"/>
                        <a:ext cx="387927" cy="16002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65" name="Group 64"/>
                  <p:cNvGrpSpPr/>
                  <p:nvPr/>
                </p:nvGrpSpPr>
                <p:grpSpPr>
                  <a:xfrm>
                    <a:off x="5257800" y="3844637"/>
                    <a:ext cx="1454728" cy="1600200"/>
                    <a:chOff x="935183" y="3886200"/>
                    <a:chExt cx="1454728" cy="1600200"/>
                  </a:xfrm>
                </p:grpSpPr>
                <p:grpSp>
                  <p:nvGrpSpPr>
                    <p:cNvPr id="66" name="Group 65"/>
                    <p:cNvGrpSpPr/>
                    <p:nvPr/>
                  </p:nvGrpSpPr>
                  <p:grpSpPr>
                    <a:xfrm>
                      <a:off x="935183" y="3886200"/>
                      <a:ext cx="727364" cy="1600200"/>
                      <a:chOff x="561108" y="3858489"/>
                      <a:chExt cx="727364" cy="1600200"/>
                    </a:xfrm>
                  </p:grpSpPr>
                  <p:sp>
                    <p:nvSpPr>
                      <p:cNvPr id="70" name="Rectangle 69"/>
                      <p:cNvSpPr/>
                      <p:nvPr/>
                    </p:nvSpPr>
                    <p:spPr>
                      <a:xfrm>
                        <a:off x="561108" y="3858489"/>
                        <a:ext cx="339438" cy="1600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1" name="Rectangle 70"/>
                      <p:cNvSpPr/>
                      <p:nvPr/>
                    </p:nvSpPr>
                    <p:spPr>
                      <a:xfrm>
                        <a:off x="900545" y="3858489"/>
                        <a:ext cx="387927" cy="16002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" name="Group 66"/>
                    <p:cNvGrpSpPr/>
                    <p:nvPr/>
                  </p:nvGrpSpPr>
                  <p:grpSpPr>
                    <a:xfrm>
                      <a:off x="1662547" y="3886200"/>
                      <a:ext cx="727364" cy="1600200"/>
                      <a:chOff x="554181" y="3858489"/>
                      <a:chExt cx="727364" cy="1600200"/>
                    </a:xfrm>
                  </p:grpSpPr>
                  <p:sp>
                    <p:nvSpPr>
                      <p:cNvPr id="68" name="Rectangle 67"/>
                      <p:cNvSpPr/>
                      <p:nvPr/>
                    </p:nvSpPr>
                    <p:spPr>
                      <a:xfrm>
                        <a:off x="554181" y="3858489"/>
                        <a:ext cx="339438" cy="1600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9" name="Rectangle 68"/>
                      <p:cNvSpPr/>
                      <p:nvPr/>
                    </p:nvSpPr>
                    <p:spPr>
                      <a:xfrm>
                        <a:off x="893618" y="3858489"/>
                        <a:ext cx="387927" cy="16002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12" name="Rectangle 11"/>
              <p:cNvSpPr/>
              <p:nvPr/>
            </p:nvSpPr>
            <p:spPr>
              <a:xfrm>
                <a:off x="2778352" y="3686017"/>
                <a:ext cx="258248" cy="339807"/>
              </a:xfrm>
              <a:prstGeom prst="rect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96" name="Straight Arrow Connector 95"/>
          <p:cNvCxnSpPr/>
          <p:nvPr/>
        </p:nvCxnSpPr>
        <p:spPr>
          <a:xfrm flipV="1">
            <a:off x="4611650" y="2621280"/>
            <a:ext cx="886065" cy="9520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992426" y="1739114"/>
            <a:ext cx="5779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40nm lines and spaces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 is subsequently “trim etched” to 10nm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3639121" y="2628682"/>
            <a:ext cx="883066" cy="0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2745603" y="1143000"/>
            <a:ext cx="4874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Challenging  Lithography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480060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This is the theoretical limit for 193nm immersion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litho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Top coat should be perfectly neutral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Brush approaches neutral with increasing multiplication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Guide line should strongly favor one block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065347" y="4169038"/>
            <a:ext cx="258248" cy="339807"/>
          </a:xfrm>
          <a:prstGeom prst="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835773" y="4143685"/>
            <a:ext cx="258248" cy="339807"/>
          </a:xfrm>
          <a:prstGeom prst="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925559" y="4153371"/>
            <a:ext cx="258248" cy="339807"/>
          </a:xfrm>
          <a:prstGeom prst="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0" name="Picture 7" descr="UT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345238"/>
            <a:ext cx="685800" cy="360362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6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242" y="-89232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Directed Assembly at HGST</a:t>
            </a:r>
            <a:br>
              <a:rPr lang="en-US" dirty="0" smtClean="0"/>
            </a:br>
            <a:r>
              <a:rPr lang="en-US" sz="2400" dirty="0" smtClean="0">
                <a:solidFill>
                  <a:schemeClr val="tx1"/>
                </a:solidFill>
              </a:rPr>
              <a:t>Electron Beam written Guide patterns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"/>
          <a:stretch/>
        </p:blipFill>
        <p:spPr bwMode="auto">
          <a:xfrm>
            <a:off x="371739" y="1451410"/>
            <a:ext cx="7038976" cy="3921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807" y="3977592"/>
            <a:ext cx="4524375" cy="1639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47777" y="1752601"/>
            <a:ext cx="1533423" cy="1980460"/>
            <a:chOff x="1555940" y="3793422"/>
            <a:chExt cx="1181101" cy="1725408"/>
          </a:xfrm>
          <a:solidFill>
            <a:srgbClr val="FFFFFF">
              <a:alpha val="90980"/>
            </a:srgbClr>
          </a:solidFill>
        </p:grpSpPr>
        <p:sp>
          <p:nvSpPr>
            <p:cNvPr id="6" name="TextBox 5"/>
            <p:cNvSpPr txBox="1"/>
            <p:nvPr/>
          </p:nvSpPr>
          <p:spPr>
            <a:xfrm>
              <a:off x="1555941" y="4995610"/>
              <a:ext cx="1181100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940" y="3793422"/>
              <a:ext cx="1181100" cy="1206500"/>
            </a:xfrm>
            <a:prstGeom prst="rect">
              <a:avLst/>
            </a:prstGeom>
            <a:grpFill/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561" y="6104981"/>
            <a:ext cx="1305246" cy="6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000" y="6405486"/>
            <a:ext cx="4397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ACS Appl. Mater. Interfaces</a:t>
            </a:r>
            <a:r>
              <a:rPr lang="en-US" sz="1600" b="1" i="1" dirty="0"/>
              <a:t> 2015</a:t>
            </a:r>
            <a:r>
              <a:rPr lang="en-US" sz="1600" i="1" dirty="0"/>
              <a:t>, 7, </a:t>
            </a:r>
            <a:r>
              <a:rPr lang="en-US" sz="1600" i="1" dirty="0" smtClean="0"/>
              <a:t>13476</a:t>
            </a:r>
            <a:endParaRPr lang="en-US" sz="16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659108" y="1917681"/>
            <a:ext cx="3230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10 nm Lines and spaces</a:t>
            </a:r>
            <a:endParaRPr lang="en-US" sz="4000" baseline="-25000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816" y="3657600"/>
            <a:ext cx="1094854" cy="151489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0"/>
          <a:stretch/>
        </p:blipFill>
        <p:spPr bwMode="auto">
          <a:xfrm>
            <a:off x="7649781" y="1556448"/>
            <a:ext cx="1156924" cy="144615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811795" y="3002603"/>
            <a:ext cx="904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Julie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776122" y="5278925"/>
            <a:ext cx="1139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Ricardo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703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03375" y="87459"/>
            <a:ext cx="5943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33FF"/>
                </a:solidFill>
              </a:rPr>
              <a:t>Greg in Belgium!</a:t>
            </a:r>
            <a:endParaRPr lang="en-US" b="1" dirty="0">
              <a:solidFill>
                <a:srgbClr val="3333FF"/>
              </a:solidFill>
            </a:endParaRPr>
          </a:p>
        </p:txBody>
      </p:sp>
      <p:pic>
        <p:nvPicPr>
          <p:cNvPr id="5" name="Picture 4" descr="Imec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30" y="1295400"/>
            <a:ext cx="2102063" cy="1455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78" y="3534480"/>
            <a:ext cx="2529983" cy="21849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00" y="5821292"/>
            <a:ext cx="1616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PMOST-PTMSS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greg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374649"/>
            <a:ext cx="2109875" cy="2520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41751" y="2901433"/>
            <a:ext cx="1731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Gregory Blachut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60775" y="1460499"/>
            <a:ext cx="3886200" cy="4343400"/>
            <a:chOff x="4500129" y="817166"/>
            <a:chExt cx="3961119" cy="356433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0129" y="817166"/>
              <a:ext cx="3912351" cy="356433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14" name="Group 13"/>
            <p:cNvGrpSpPr/>
            <p:nvPr/>
          </p:nvGrpSpPr>
          <p:grpSpPr>
            <a:xfrm>
              <a:off x="7713833" y="3932338"/>
              <a:ext cx="747415" cy="384155"/>
              <a:chOff x="7713833" y="3932338"/>
              <a:chExt cx="747415" cy="38415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7828383" y="4209337"/>
                <a:ext cx="436935" cy="1071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713833" y="3932338"/>
                <a:ext cx="747415" cy="207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ill Sans MT"/>
                    <a:cs typeface="Gill Sans MT"/>
                  </a:rPr>
                  <a:t>200nm</a:t>
                </a:r>
                <a:endParaRPr lang="en-US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/>
                  <a:cs typeface="Gill Sans MT"/>
                </a:endParaRPr>
              </a:p>
            </p:txBody>
          </p:sp>
        </p:grp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64" y="6190624"/>
            <a:ext cx="1276658" cy="4989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43600" y="5257800"/>
            <a:ext cx="1720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</a:t>
            </a:r>
            <a:r>
              <a:rPr lang="en-US" sz="24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0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= 19.7 nm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9"/>
          <a:stretch>
            <a:fillRect/>
          </a:stretch>
        </p:blipFill>
        <p:spPr bwMode="auto">
          <a:xfrm>
            <a:off x="6418507" y="6266615"/>
            <a:ext cx="522889" cy="51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8200" y="591968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>
                <a:solidFill>
                  <a:srgbClr val="333333"/>
                </a:solidFill>
                <a:latin typeface="Verdana" panose="020B0604030504040204" pitchFamily="34" charset="0"/>
              </a:rPr>
              <a:t>Chem. Mater</a:t>
            </a:r>
            <a:r>
              <a:rPr lang="en-US" sz="1600" dirty="0">
                <a:solidFill>
                  <a:srgbClr val="333333"/>
                </a:solidFill>
                <a:latin typeface="Verdana" panose="020B0604030504040204" pitchFamily="34" charset="0"/>
              </a:rPr>
              <a:t> </a:t>
            </a:r>
            <a:r>
              <a:rPr lang="en-US" sz="1600" b="1" dirty="0">
                <a:solidFill>
                  <a:srgbClr val="333333"/>
                </a:solidFill>
                <a:latin typeface="Verdana" panose="020B0604030504040204" pitchFamily="34" charset="0"/>
              </a:rPr>
              <a:t>28(24)</a:t>
            </a:r>
            <a:r>
              <a:rPr lang="en-US" sz="1600" dirty="0">
                <a:solidFill>
                  <a:srgbClr val="333333"/>
                </a:solidFill>
                <a:latin typeface="Verdana" panose="020B0604030504040204" pitchFamily="34" charset="0"/>
              </a:rPr>
              <a:t>8951-8961 (2016)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83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" y="4971682"/>
            <a:ext cx="1150658" cy="914625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028" y="4851370"/>
            <a:ext cx="1130988" cy="934294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653936" y="880848"/>
            <a:ext cx="3460599" cy="1885916"/>
            <a:chOff x="653936" y="880848"/>
            <a:chExt cx="3460599" cy="1885916"/>
          </a:xfrm>
        </p:grpSpPr>
        <p:grpSp>
          <p:nvGrpSpPr>
            <p:cNvPr id="99" name="Group 98"/>
            <p:cNvGrpSpPr>
              <a:grpSpLocks noChangeAspect="1"/>
            </p:cNvGrpSpPr>
            <p:nvPr/>
          </p:nvGrpSpPr>
          <p:grpSpPr>
            <a:xfrm>
              <a:off x="653936" y="880848"/>
              <a:ext cx="3460599" cy="1885916"/>
              <a:chOff x="355337" y="4295493"/>
              <a:chExt cx="4113094" cy="2241507"/>
            </a:xfrm>
          </p:grpSpPr>
          <p:pic>
            <p:nvPicPr>
              <p:cNvPr id="100" name="Picture 99" descr="3-155-3.tif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84" t="54467" r="33161" b="26336"/>
              <a:stretch/>
            </p:blipFill>
            <p:spPr>
              <a:xfrm>
                <a:off x="355337" y="5476810"/>
                <a:ext cx="1598829" cy="719247"/>
              </a:xfrm>
              <a:prstGeom prst="rect">
                <a:avLst/>
              </a:prstGeom>
            </p:spPr>
          </p:pic>
          <p:graphicFrame>
            <p:nvGraphicFramePr>
              <p:cNvPr id="101" name="Chart 100"/>
              <p:cNvGraphicFramePr>
                <a:graphicFrameLocks/>
              </p:cNvGraphicFramePr>
              <p:nvPr>
                <p:extLst/>
              </p:nvPr>
            </p:nvGraphicFramePr>
            <p:xfrm>
              <a:off x="1892882" y="4354919"/>
              <a:ext cx="2575549" cy="218208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03" name="TextBox 102"/>
              <p:cNvSpPr txBox="1"/>
              <p:nvPr/>
            </p:nvSpPr>
            <p:spPr>
              <a:xfrm>
                <a:off x="2657897" y="4295493"/>
                <a:ext cx="1485908" cy="369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prstClr val="black"/>
                    </a:solidFill>
                    <a:latin typeface="Calibri"/>
                  </a:rPr>
                  <a:t>1 L</a:t>
                </a:r>
                <a:r>
                  <a:rPr lang="en-US" sz="1800" baseline="-25000" dirty="0" smtClean="0">
                    <a:solidFill>
                      <a:prstClr val="black"/>
                    </a:solidFill>
                    <a:latin typeface="Calibri"/>
                  </a:rPr>
                  <a:t>0</a:t>
                </a:r>
                <a:r>
                  <a:rPr lang="en-US" sz="1800" dirty="0" smtClean="0">
                    <a:solidFill>
                      <a:prstClr val="black"/>
                    </a:solidFill>
                    <a:latin typeface="Calibri"/>
                  </a:rPr>
                  <a:t> Holes</a:t>
                </a: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1226630" y="6091096"/>
                <a:ext cx="640080" cy="4571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12" name="Picture 8" descr="C:\Users\Chris\Desktop\Grad School\Surface Chemistry\Data\Optical Microscope\2013-08-22 - CB 3-155\3-100x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48" t="40050" r="61613" b="52009"/>
            <a:stretch/>
          </p:blipFill>
          <p:spPr bwMode="auto">
            <a:xfrm>
              <a:off x="653936" y="1191590"/>
              <a:ext cx="1345193" cy="605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1997" y="-135294"/>
            <a:ext cx="7886700" cy="1111650"/>
          </a:xfrm>
        </p:spPr>
        <p:txBody>
          <a:bodyPr>
            <a:normAutofit/>
          </a:bodyPr>
          <a:lstStyle/>
          <a:p>
            <a:r>
              <a:rPr lang="en-US" sz="3200" dirty="0"/>
              <a:t>Island / hole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t="85402" r="72644"/>
          <a:stretch/>
        </p:blipFill>
        <p:spPr>
          <a:xfrm>
            <a:off x="1275443" y="5933948"/>
            <a:ext cx="3132702" cy="368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74700" y="4495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72099" t="86139"/>
          <a:stretch/>
        </p:blipFill>
        <p:spPr>
          <a:xfrm>
            <a:off x="4707530" y="5952193"/>
            <a:ext cx="3187493" cy="347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12" y="662662"/>
            <a:ext cx="398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Red block prefers to interact with the air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236899" y="2789787"/>
            <a:ext cx="2834108" cy="3239146"/>
            <a:chOff x="227028" y="2811999"/>
            <a:chExt cx="2834108" cy="323914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7467" r="82659" b="14872"/>
            <a:stretch/>
          </p:blipFill>
          <p:spPr>
            <a:xfrm>
              <a:off x="227028" y="3903631"/>
              <a:ext cx="669637" cy="214751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/>
            <a:srcRect l="8740" t="41856" r="83111" b="14872"/>
            <a:stretch/>
          </p:blipFill>
          <p:spPr>
            <a:xfrm>
              <a:off x="2368408" y="2811999"/>
              <a:ext cx="552594" cy="109163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/>
            <a:srcRect l="7467" r="82659" b="14872"/>
            <a:stretch/>
          </p:blipFill>
          <p:spPr>
            <a:xfrm>
              <a:off x="2391499" y="3875922"/>
              <a:ext cx="669637" cy="21475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/>
            <a:srcRect l="7467" r="82659" b="14872"/>
            <a:stretch/>
          </p:blipFill>
          <p:spPr>
            <a:xfrm>
              <a:off x="1848924" y="3872911"/>
              <a:ext cx="669637" cy="214751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/>
            <a:srcRect l="8740" t="41856" r="83111" b="14872"/>
            <a:stretch/>
          </p:blipFill>
          <p:spPr>
            <a:xfrm>
              <a:off x="1815081" y="2811999"/>
              <a:ext cx="552594" cy="109163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/>
            <a:srcRect l="8740" t="41856" r="83111" b="14872"/>
            <a:stretch/>
          </p:blipFill>
          <p:spPr>
            <a:xfrm>
              <a:off x="1410929" y="4959513"/>
              <a:ext cx="552594" cy="109163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l="7467" r="82659" b="14872"/>
            <a:stretch/>
          </p:blipFill>
          <p:spPr>
            <a:xfrm>
              <a:off x="785094" y="3903631"/>
              <a:ext cx="669637" cy="214751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l="8740" t="41856" r="83111" b="14872"/>
            <a:stretch/>
          </p:blipFill>
          <p:spPr>
            <a:xfrm>
              <a:off x="808270" y="2811999"/>
              <a:ext cx="552594" cy="109163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/>
            <a:srcRect l="8740" t="41856" r="83111" b="14872"/>
            <a:stretch/>
          </p:blipFill>
          <p:spPr>
            <a:xfrm>
              <a:off x="254943" y="2811999"/>
              <a:ext cx="552594" cy="1091632"/>
            </a:xfrm>
            <a:prstGeom prst="rect">
              <a:avLst/>
            </a:prstGeom>
          </p:spPr>
        </p:pic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999529" y="1622585"/>
            <a:ext cx="2922693" cy="4306736"/>
            <a:chOff x="6194217" y="1891913"/>
            <a:chExt cx="2922693" cy="430673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l="82332" r="7814" b="13167"/>
            <a:stretch/>
          </p:blipFill>
          <p:spPr>
            <a:xfrm>
              <a:off x="6194217" y="4021102"/>
              <a:ext cx="664307" cy="217754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/>
            <a:srcRect l="82332" r="7814" b="13167"/>
            <a:stretch/>
          </p:blipFill>
          <p:spPr>
            <a:xfrm>
              <a:off x="7323409" y="4021102"/>
              <a:ext cx="664307" cy="217754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/>
            <a:srcRect l="82332" r="7814" b="13167"/>
            <a:stretch/>
          </p:blipFill>
          <p:spPr>
            <a:xfrm>
              <a:off x="7888005" y="4021102"/>
              <a:ext cx="664307" cy="217754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/>
            <a:srcRect l="82332" r="7814" b="13167"/>
            <a:stretch/>
          </p:blipFill>
          <p:spPr>
            <a:xfrm>
              <a:off x="8452603" y="4021102"/>
              <a:ext cx="664307" cy="217754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/>
            <a:srcRect l="82332" r="7814" b="13167"/>
            <a:stretch/>
          </p:blipFill>
          <p:spPr>
            <a:xfrm>
              <a:off x="6758813" y="4021102"/>
              <a:ext cx="664307" cy="217754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/>
            <a:srcRect l="82332" r="7814" b="13167"/>
            <a:stretch/>
          </p:blipFill>
          <p:spPr>
            <a:xfrm>
              <a:off x="7255428" y="1891913"/>
              <a:ext cx="664307" cy="2177547"/>
            </a:xfrm>
            <a:prstGeom prst="rect">
              <a:avLst/>
            </a:prstGeom>
          </p:spPr>
        </p:pic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1229263" y="3309237"/>
            <a:ext cx="2930686" cy="3410504"/>
            <a:chOff x="-169734" y="6864828"/>
            <a:chExt cx="2930686" cy="3410504"/>
          </a:xfrm>
        </p:grpSpPr>
        <p:sp>
          <p:nvSpPr>
            <p:cNvPr id="26" name="TextBox 25"/>
            <p:cNvSpPr txBox="1"/>
            <p:nvPr/>
          </p:nvSpPr>
          <p:spPr>
            <a:xfrm>
              <a:off x="2576286" y="9906000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80081" y="6958457"/>
              <a:ext cx="2576496" cy="2724448"/>
              <a:chOff x="559544" y="3463074"/>
              <a:chExt cx="2576496" cy="2724448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7"/>
              <a:srcRect l="8740" t="41856" r="83111" b="14872"/>
              <a:stretch/>
            </p:blipFill>
            <p:spPr>
              <a:xfrm rot="18985269">
                <a:off x="582692" y="5095890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7"/>
              <a:srcRect l="7467" r="82659" b="14872"/>
              <a:stretch/>
            </p:blipFill>
            <p:spPr>
              <a:xfrm rot="1501856">
                <a:off x="559544" y="3718863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7"/>
              <a:srcRect l="7467" r="82659" b="14872"/>
              <a:stretch/>
            </p:blipFill>
            <p:spPr>
              <a:xfrm rot="1238124">
                <a:off x="1743639" y="3621139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7"/>
              <a:srcRect l="7467" r="82659" b="14872"/>
              <a:stretch/>
            </p:blipFill>
            <p:spPr>
              <a:xfrm rot="20254458">
                <a:off x="595316" y="3768236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7"/>
              <a:srcRect l="8740" t="41856" r="83111" b="14872"/>
              <a:stretch/>
            </p:blipFill>
            <p:spPr>
              <a:xfrm rot="20293227">
                <a:off x="1121658" y="3498393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7"/>
              <a:srcRect l="8740" t="41856" r="83111" b="14872"/>
              <a:stretch/>
            </p:blipFill>
            <p:spPr>
              <a:xfrm>
                <a:off x="1362460" y="4947920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7"/>
              <a:srcRect l="7467" r="82659" b="14872"/>
              <a:stretch/>
            </p:blipFill>
            <p:spPr>
              <a:xfrm rot="20246641">
                <a:off x="1761658" y="3687530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7"/>
              <a:srcRect l="8740" t="41856" r="83111" b="14872"/>
              <a:stretch/>
            </p:blipFill>
            <p:spPr>
              <a:xfrm rot="16836895">
                <a:off x="2113911" y="5084298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7"/>
              <a:srcRect l="8740" t="41856" r="83111" b="14872"/>
              <a:stretch/>
            </p:blipFill>
            <p:spPr>
              <a:xfrm>
                <a:off x="1915054" y="4853539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7"/>
              <a:srcRect l="7467" r="82659" b="14872"/>
              <a:stretch/>
            </p:blipFill>
            <p:spPr>
              <a:xfrm rot="15184388">
                <a:off x="1727464" y="3536232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7"/>
              <a:srcRect l="7467" r="82659" b="14872"/>
              <a:stretch/>
            </p:blipFill>
            <p:spPr>
              <a:xfrm rot="1238124">
                <a:off x="2213981" y="3896233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7"/>
              <a:srcRect l="7467" r="82659" b="14872"/>
              <a:stretch/>
            </p:blipFill>
            <p:spPr>
              <a:xfrm rot="1238124">
                <a:off x="1269657" y="3463074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7"/>
              <a:srcRect l="7467" r="82659" b="14872"/>
              <a:stretch/>
            </p:blipFill>
            <p:spPr>
              <a:xfrm rot="20129666">
                <a:off x="789822" y="3464423"/>
                <a:ext cx="669637" cy="2147514"/>
              </a:xfrm>
              <a:prstGeom prst="rect">
                <a:avLst/>
              </a:prstGeom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/>
            <a:srcRect l="7467" r="82659" b="14872"/>
            <a:stretch/>
          </p:blipFill>
          <p:spPr>
            <a:xfrm rot="5805577">
              <a:off x="1181296" y="6125890"/>
              <a:ext cx="669637" cy="214751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/>
            <a:srcRect l="7467" r="82659" b="14872"/>
            <a:stretch/>
          </p:blipFill>
          <p:spPr>
            <a:xfrm>
              <a:off x="2003280" y="7360802"/>
              <a:ext cx="669637" cy="214751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7"/>
            <a:srcRect l="7467" r="82659" b="14872"/>
            <a:stretch/>
          </p:blipFill>
          <p:spPr>
            <a:xfrm rot="5400000">
              <a:off x="933358" y="8150375"/>
              <a:ext cx="669637" cy="214751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/>
            <a:srcRect l="7467" r="82659" b="14872"/>
            <a:stretch/>
          </p:blipFill>
          <p:spPr>
            <a:xfrm>
              <a:off x="-169734" y="7398292"/>
              <a:ext cx="669637" cy="2147514"/>
            </a:xfrm>
            <a:prstGeom prst="rect">
              <a:avLst/>
            </a:prstGeom>
          </p:spPr>
        </p:pic>
      </p:grp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5107624" y="3336788"/>
            <a:ext cx="2740469" cy="2673056"/>
            <a:chOff x="9705826" y="3317645"/>
            <a:chExt cx="2740469" cy="267305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6938305">
              <a:off x="10154122" y="3249184"/>
              <a:ext cx="664307" cy="109735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/>
            <a:srcRect l="82332" t="42917" r="7814" b="13167"/>
            <a:stretch/>
          </p:blipFill>
          <p:spPr>
            <a:xfrm rot="20304663">
              <a:off x="11469878" y="4787075"/>
              <a:ext cx="664307" cy="1101293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/>
            <a:srcRect l="82332" t="42917" r="7814" b="13167"/>
            <a:stretch/>
          </p:blipFill>
          <p:spPr>
            <a:xfrm rot="19702529">
              <a:off x="10889810" y="3317645"/>
              <a:ext cx="664307" cy="1101293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/>
            <a:srcRect l="82332" t="42917" r="7814" b="13167"/>
            <a:stretch/>
          </p:blipFill>
          <p:spPr>
            <a:xfrm rot="1985262">
              <a:off x="10795778" y="4048436"/>
              <a:ext cx="664307" cy="1101293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/>
            <a:srcRect l="82332" t="42917" r="7814" b="13167"/>
            <a:stretch/>
          </p:blipFill>
          <p:spPr>
            <a:xfrm rot="5007998">
              <a:off x="10425999" y="3712237"/>
              <a:ext cx="664307" cy="1101293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/>
            <a:srcRect l="82332" t="42917" r="7814" b="13167"/>
            <a:stretch/>
          </p:blipFill>
          <p:spPr>
            <a:xfrm>
              <a:off x="10700568" y="4322747"/>
              <a:ext cx="664307" cy="1101293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/>
            <a:srcRect l="82332" t="42917" r="7814" b="13167"/>
            <a:stretch/>
          </p:blipFill>
          <p:spPr>
            <a:xfrm rot="4689073">
              <a:off x="11353989" y="3263876"/>
              <a:ext cx="664307" cy="1101293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173993">
              <a:off x="10305439" y="4293278"/>
              <a:ext cx="664307" cy="109735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8668086">
              <a:off x="11289739" y="4548038"/>
              <a:ext cx="664307" cy="109735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2453605">
              <a:off x="11096957" y="4835086"/>
              <a:ext cx="664307" cy="109735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1906668">
              <a:off x="10027522" y="4216707"/>
              <a:ext cx="664307" cy="109735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15240853">
              <a:off x="10122326" y="4994284"/>
              <a:ext cx="664307" cy="109735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20261331">
              <a:off x="9772869" y="3411461"/>
              <a:ext cx="664307" cy="109735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15240853">
              <a:off x="11240828" y="5032102"/>
              <a:ext cx="664307" cy="109735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7"/>
            <a:srcRect l="82332" t="42917" r="7814" b="13167"/>
            <a:stretch/>
          </p:blipFill>
          <p:spPr>
            <a:xfrm rot="7955021">
              <a:off x="11466002" y="3865469"/>
              <a:ext cx="664307" cy="1101293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211208">
              <a:off x="10440854" y="3346024"/>
              <a:ext cx="664307" cy="109735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21353057">
              <a:off x="11461370" y="3346022"/>
              <a:ext cx="664307" cy="109735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>
              <a:off x="9705826" y="3895792"/>
              <a:ext cx="664307" cy="109735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16622796">
              <a:off x="10038313" y="4681160"/>
              <a:ext cx="664307" cy="109735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>
              <a:off x="9884724" y="4835086"/>
              <a:ext cx="664307" cy="1097350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187924">
              <a:off x="10442834" y="4893351"/>
              <a:ext cx="664307" cy="109735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11294047">
              <a:off x="11781988" y="4819026"/>
              <a:ext cx="664307" cy="109735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>
              <a:off x="11759332" y="3807286"/>
              <a:ext cx="664307" cy="1097350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21356151">
              <a:off x="11673541" y="3391823"/>
              <a:ext cx="664307" cy="1097350"/>
            </a:xfrm>
            <a:prstGeom prst="rect">
              <a:avLst/>
            </a:prstGeom>
          </p:spPr>
        </p:pic>
      </p:grpSp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957745" y="2514374"/>
            <a:ext cx="6993200" cy="369332"/>
            <a:chOff x="969780" y="2825657"/>
            <a:chExt cx="6993200" cy="369332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969780" y="3033970"/>
              <a:ext cx="6993200" cy="0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4267610" y="2825657"/>
              <a:ext cx="70415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1.5 L</a:t>
              </a:r>
              <a:r>
                <a:rPr lang="en-US" sz="1800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9" name="TextBox 78"/>
          <p:cNvSpPr txBox="1">
            <a:spLocks noChangeAspect="1"/>
          </p:cNvSpPr>
          <p:nvPr/>
        </p:nvSpPr>
        <p:spPr>
          <a:xfrm>
            <a:off x="1500538" y="5959079"/>
            <a:ext cx="2324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</a:rPr>
              <a:t>PS Preferential Surface</a:t>
            </a:r>
          </a:p>
        </p:txBody>
      </p:sp>
      <p:sp>
        <p:nvSpPr>
          <p:cNvPr id="80" name="TextBox 79"/>
          <p:cNvSpPr txBox="1">
            <a:spLocks noChangeAspect="1"/>
          </p:cNvSpPr>
          <p:nvPr/>
        </p:nvSpPr>
        <p:spPr>
          <a:xfrm>
            <a:off x="5126871" y="5948750"/>
            <a:ext cx="274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Calibri"/>
              </a:rPr>
              <a:t>PTMSS </a:t>
            </a:r>
            <a:r>
              <a:rPr lang="en-US" sz="1800" dirty="0">
                <a:solidFill>
                  <a:srgbClr val="FFFFFF"/>
                </a:solidFill>
                <a:latin typeface="Calibri"/>
              </a:rPr>
              <a:t>Preferential Surface</a:t>
            </a:r>
          </a:p>
        </p:txBody>
      </p:sp>
      <p:grpSp>
        <p:nvGrpSpPr>
          <p:cNvPr id="81" name="Group 80"/>
          <p:cNvGrpSpPr>
            <a:grpSpLocks noChangeAspect="1"/>
          </p:cNvGrpSpPr>
          <p:nvPr/>
        </p:nvGrpSpPr>
        <p:grpSpPr>
          <a:xfrm>
            <a:off x="957745" y="3615069"/>
            <a:ext cx="6993200" cy="369332"/>
            <a:chOff x="969780" y="2825657"/>
            <a:chExt cx="6993200" cy="369332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969780" y="3033970"/>
              <a:ext cx="6993200" cy="0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267610" y="2825657"/>
              <a:ext cx="70415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1.0 L</a:t>
              </a:r>
              <a:r>
                <a:rPr lang="en-US" sz="1800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957745" y="3189291"/>
            <a:ext cx="6993200" cy="369332"/>
            <a:chOff x="969780" y="2825657"/>
            <a:chExt cx="6993200" cy="369332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969780" y="3033970"/>
              <a:ext cx="6993200" cy="0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4267610" y="2825657"/>
              <a:ext cx="70415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1.2 L</a:t>
              </a:r>
              <a:r>
                <a:rPr lang="en-US" sz="1800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7" name="Group 86"/>
          <p:cNvGrpSpPr>
            <a:grpSpLocks noChangeAspect="1"/>
          </p:cNvGrpSpPr>
          <p:nvPr/>
        </p:nvGrpSpPr>
        <p:grpSpPr>
          <a:xfrm>
            <a:off x="957745" y="4675592"/>
            <a:ext cx="6993200" cy="369332"/>
            <a:chOff x="969780" y="2825657"/>
            <a:chExt cx="6993200" cy="369332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969780" y="3033970"/>
              <a:ext cx="6993200" cy="0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4267610" y="2825657"/>
              <a:ext cx="69954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0.5 L</a:t>
              </a:r>
              <a:r>
                <a:rPr lang="en-US" sz="1800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165699" y="6530718"/>
            <a:ext cx="8812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200" dirty="0" smtClean="0">
                <a:solidFill>
                  <a:prstClr val="black"/>
                </a:solidFill>
                <a:latin typeface="Calibri"/>
              </a:rPr>
              <a:t>Mansky </a:t>
            </a:r>
            <a:r>
              <a:rPr lang="nl-NL" sz="1200" i="1" dirty="0" smtClean="0">
                <a:solidFill>
                  <a:prstClr val="black"/>
                </a:solidFill>
                <a:latin typeface="Calibri"/>
              </a:rPr>
              <a:t>et al., Macromolecules </a:t>
            </a:r>
            <a:r>
              <a:rPr lang="nl-NL" sz="1200" b="1" dirty="0">
                <a:solidFill>
                  <a:prstClr val="black"/>
                </a:solidFill>
                <a:latin typeface="Calibri"/>
              </a:rPr>
              <a:t>1997</a:t>
            </a:r>
            <a:r>
              <a:rPr lang="nl-NL" sz="1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nl-NL" sz="1200" i="1" dirty="0">
                <a:solidFill>
                  <a:prstClr val="black"/>
                </a:solidFill>
                <a:latin typeface="Calibri"/>
              </a:rPr>
              <a:t>30</a:t>
            </a:r>
            <a:r>
              <a:rPr lang="nl-NL" sz="1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nl-NL" sz="1200" dirty="0" smtClean="0">
                <a:solidFill>
                  <a:prstClr val="black"/>
                </a:solidFill>
                <a:latin typeface="Calibri"/>
              </a:rPr>
              <a:t>6810 , 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Huang </a:t>
            </a:r>
            <a:r>
              <a:rPr lang="en-US" sz="1200" i="1" dirty="0">
                <a:solidFill>
                  <a:prstClr val="black"/>
                </a:solidFill>
                <a:latin typeface="Calibri"/>
              </a:rPr>
              <a:t>et al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., </a:t>
            </a:r>
            <a:r>
              <a:rPr lang="en-US" sz="1200" i="1" dirty="0">
                <a:solidFill>
                  <a:prstClr val="black"/>
                </a:solidFill>
                <a:latin typeface="Calibri"/>
              </a:rPr>
              <a:t>Macromolecules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1999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32,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5299,. </a:t>
            </a:r>
            <a:r>
              <a:rPr lang="pt-BR" sz="1200" dirty="0" smtClean="0">
                <a:solidFill>
                  <a:prstClr val="black"/>
                </a:solidFill>
                <a:latin typeface="Calibri"/>
              </a:rPr>
              <a:t>Peters </a:t>
            </a:r>
            <a:r>
              <a:rPr lang="pt-BR" sz="1200" i="1" dirty="0" smtClean="0">
                <a:solidFill>
                  <a:prstClr val="black"/>
                </a:solidFill>
                <a:latin typeface="Calibri"/>
              </a:rPr>
              <a:t>et al., Langmuir</a:t>
            </a:r>
            <a:r>
              <a:rPr lang="pt-BR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1200" b="1" dirty="0">
                <a:solidFill>
                  <a:prstClr val="black"/>
                </a:solidFill>
                <a:latin typeface="Calibri"/>
              </a:rPr>
              <a:t>2000</a:t>
            </a:r>
            <a:r>
              <a:rPr lang="pt-BR" sz="1200" dirty="0">
                <a:solidFill>
                  <a:prstClr val="black"/>
                </a:solidFill>
                <a:latin typeface="Calibri"/>
              </a:rPr>
              <a:t>, 16, </a:t>
            </a:r>
            <a:r>
              <a:rPr lang="pt-BR" sz="1200" dirty="0" smtClean="0">
                <a:solidFill>
                  <a:prstClr val="black"/>
                </a:solidFill>
                <a:latin typeface="Calibri"/>
              </a:rPr>
              <a:t>4625</a:t>
            </a:r>
            <a:r>
              <a:rPr lang="pt-BR" sz="1200" dirty="0">
                <a:solidFill>
                  <a:prstClr val="black"/>
                </a:solidFill>
                <a:latin typeface="Calibri"/>
              </a:rPr>
              <a:t>.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7927799" y="2073486"/>
            <a:ext cx="504991" cy="276999"/>
            <a:chOff x="2395554" y="3671228"/>
            <a:chExt cx="504991" cy="276999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2442960" y="3936345"/>
              <a:ext cx="44291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2395554" y="3671228"/>
              <a:ext cx="504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FF"/>
                  </a:solidFill>
                  <a:latin typeface="Calibri"/>
                </a:rPr>
                <a:t>5 µm</a:t>
              </a:r>
              <a:endParaRPr lang="en-US" sz="1200" b="1" dirty="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621522" y="828060"/>
            <a:ext cx="4054365" cy="1944370"/>
            <a:chOff x="4621522" y="828060"/>
            <a:chExt cx="4054365" cy="1944370"/>
          </a:xfrm>
        </p:grpSpPr>
        <p:grpSp>
          <p:nvGrpSpPr>
            <p:cNvPr id="105" name="Group 104"/>
            <p:cNvGrpSpPr>
              <a:grpSpLocks noChangeAspect="1"/>
            </p:cNvGrpSpPr>
            <p:nvPr/>
          </p:nvGrpSpPr>
          <p:grpSpPr>
            <a:xfrm>
              <a:off x="4621522" y="828060"/>
              <a:ext cx="4054365" cy="1944370"/>
              <a:chOff x="4758929" y="5040464"/>
              <a:chExt cx="4818811" cy="2310980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4758929" y="5040464"/>
                <a:ext cx="4818811" cy="2310980"/>
                <a:chOff x="4758929" y="5040464"/>
                <a:chExt cx="4818811" cy="2310980"/>
              </a:xfrm>
            </p:grpSpPr>
            <p:graphicFrame>
              <p:nvGraphicFramePr>
                <p:cNvPr id="108" name="Chart 107"/>
                <p:cNvGraphicFramePr>
                  <a:graphicFrameLocks/>
                </p:cNvGraphicFramePr>
                <p:nvPr>
                  <p:extLst/>
                </p:nvPr>
              </p:nvGraphicFramePr>
              <p:xfrm>
                <a:off x="7002191" y="5169364"/>
                <a:ext cx="2575549" cy="218208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8"/>
                </a:graphicData>
              </a:graphic>
            </p:graphicFrame>
            <p:sp>
              <p:nvSpPr>
                <p:cNvPr id="110" name="TextBox 109"/>
                <p:cNvSpPr txBox="1"/>
                <p:nvPr/>
              </p:nvSpPr>
              <p:spPr>
                <a:xfrm>
                  <a:off x="7768882" y="5040464"/>
                  <a:ext cx="152249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 smtClean="0">
                      <a:solidFill>
                        <a:prstClr val="black"/>
                      </a:solidFill>
                      <a:latin typeface="Calibri"/>
                    </a:rPr>
                    <a:t>1 L</a:t>
                  </a:r>
                  <a:r>
                    <a:rPr lang="en-US" sz="1800" baseline="-25000" dirty="0" smtClean="0">
                      <a:solidFill>
                        <a:prstClr val="black"/>
                      </a:solidFill>
                      <a:latin typeface="Calibri"/>
                    </a:rPr>
                    <a:t>0</a:t>
                  </a:r>
                  <a:r>
                    <a:rPr lang="en-US" sz="1800" dirty="0" smtClean="0">
                      <a:solidFill>
                        <a:prstClr val="black"/>
                      </a:solidFill>
                      <a:latin typeface="Calibri"/>
                    </a:rPr>
                    <a:t> Islands</a:t>
                  </a:r>
                </a:p>
              </p:txBody>
            </p:sp>
            <p:pic>
              <p:nvPicPr>
                <p:cNvPr id="111" name="Picture 110" descr="3-155-4.tiff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849" t="52558" r="21074" b="28235"/>
                <a:stretch/>
              </p:blipFill>
              <p:spPr>
                <a:xfrm>
                  <a:off x="4758929" y="6284521"/>
                  <a:ext cx="1579946" cy="714701"/>
                </a:xfrm>
                <a:prstGeom prst="rect">
                  <a:avLst/>
                </a:prstGeom>
              </p:spPr>
            </p:pic>
          </p:grpSp>
          <p:sp>
            <p:nvSpPr>
              <p:cNvPr id="107" name="Rectangle 106"/>
              <p:cNvSpPr/>
              <p:nvPr/>
            </p:nvSpPr>
            <p:spPr>
              <a:xfrm>
                <a:off x="5637645" y="6896781"/>
                <a:ext cx="640080" cy="4571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13" name="Picture 10" descr="C:\Users\Chris\Desktop\Grad School\Surface Chemistry\Data\Optical Microscope\2013-08-22 - CB 3-155\4-100x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6" t="41436" r="59470" b="50673"/>
            <a:stretch/>
          </p:blipFill>
          <p:spPr bwMode="auto">
            <a:xfrm>
              <a:off x="4621868" y="1195413"/>
              <a:ext cx="1329308" cy="601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14" name="Straight Connector 113"/>
          <p:cNvCxnSpPr/>
          <p:nvPr/>
        </p:nvCxnSpPr>
        <p:spPr>
          <a:xfrm>
            <a:off x="1500538" y="1731440"/>
            <a:ext cx="44291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5453345" y="1728423"/>
            <a:ext cx="44291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3920331" y="6211909"/>
            <a:ext cx="1403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Scale bars are 5 µm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32712" y="648710"/>
            <a:ext cx="9947275" cy="6369909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122" name="Group 121"/>
          <p:cNvGrpSpPr/>
          <p:nvPr/>
        </p:nvGrpSpPr>
        <p:grpSpPr>
          <a:xfrm>
            <a:off x="2339382" y="2887660"/>
            <a:ext cx="4465237" cy="1111363"/>
            <a:chOff x="158286" y="4512689"/>
            <a:chExt cx="4465237" cy="1111363"/>
          </a:xfrm>
        </p:grpSpPr>
        <p:pic>
          <p:nvPicPr>
            <p:cNvPr id="124" name="Picture 123" descr="1_003.tif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3" t="32123" r="5285" b="51673"/>
            <a:stretch/>
          </p:blipFill>
          <p:spPr>
            <a:xfrm>
              <a:off x="158286" y="4512689"/>
              <a:ext cx="4465237" cy="1111363"/>
            </a:xfrm>
            <a:prstGeom prst="rect">
              <a:avLst/>
            </a:prstGeom>
          </p:spPr>
        </p:pic>
        <p:cxnSp>
          <p:nvCxnSpPr>
            <p:cNvPr id="125" name="Straight Connector 124"/>
            <p:cNvCxnSpPr/>
            <p:nvPr/>
          </p:nvCxnSpPr>
          <p:spPr>
            <a:xfrm>
              <a:off x="3749032" y="5541726"/>
              <a:ext cx="759587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3668990" y="5238219"/>
              <a:ext cx="803331" cy="307742"/>
            </a:xfrm>
            <a:prstGeom prst="rect">
              <a:avLst/>
            </a:prstGeom>
            <a:noFill/>
          </p:spPr>
          <p:txBody>
            <a:bodyPr wrap="none" lIns="91406" tIns="45703" rIns="91406" bIns="45703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  <a:cs typeface="Arial"/>
                </a:rPr>
                <a:t>100 nm</a:t>
              </a:r>
              <a:endParaRPr lang="en-US" sz="1400" b="1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18" name="Picture 117" descr="pic.tiff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8" t="70644" r="287" b="889"/>
          <a:stretch/>
        </p:blipFill>
        <p:spPr>
          <a:xfrm>
            <a:off x="3576482" y="4353859"/>
            <a:ext cx="1991036" cy="162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940" y="39597"/>
            <a:ext cx="77724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Finding the neutral composition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6201" y="3373536"/>
            <a:ext cx="82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Result: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212" y="729734"/>
            <a:ext cx="1958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Surface treatment: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212" y="1142948"/>
            <a:ext cx="2809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Initial BCB thickness: 1.15 L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718" y="649197"/>
            <a:ext cx="2006600" cy="121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178" y="1813810"/>
            <a:ext cx="1573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Percent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PtBuS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: 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613842" y="4315518"/>
            <a:ext cx="2108016" cy="2509092"/>
            <a:chOff x="947356" y="1151458"/>
            <a:chExt cx="3088389" cy="3675994"/>
          </a:xfrm>
        </p:grpSpPr>
        <p:grpSp>
          <p:nvGrpSpPr>
            <p:cNvPr id="46" name="Group 45"/>
            <p:cNvGrpSpPr/>
            <p:nvPr/>
          </p:nvGrpSpPr>
          <p:grpSpPr>
            <a:xfrm>
              <a:off x="1197265" y="2138069"/>
              <a:ext cx="87650" cy="955347"/>
              <a:chOff x="1031920" y="2379943"/>
              <a:chExt cx="118172" cy="1288030"/>
            </a:xfrm>
          </p:grpSpPr>
          <p:sp>
            <p:nvSpPr>
              <p:cNvPr id="116" name="Freeform 115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116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024236" y="2140221"/>
              <a:ext cx="87650" cy="955347"/>
              <a:chOff x="1031920" y="2379943"/>
              <a:chExt cx="118172" cy="1288030"/>
            </a:xfrm>
          </p:grpSpPr>
          <p:sp>
            <p:nvSpPr>
              <p:cNvPr id="114" name="Freeform 113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114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1363253" y="2144305"/>
              <a:ext cx="87650" cy="955347"/>
              <a:chOff x="1031920" y="2379943"/>
              <a:chExt cx="118172" cy="1288030"/>
            </a:xfrm>
          </p:grpSpPr>
          <p:sp>
            <p:nvSpPr>
              <p:cNvPr id="112" name="Freeform 111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112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516088" y="2144157"/>
              <a:ext cx="87650" cy="955347"/>
              <a:chOff x="1031920" y="2379943"/>
              <a:chExt cx="118172" cy="1288030"/>
            </a:xfrm>
          </p:grpSpPr>
          <p:sp>
            <p:nvSpPr>
              <p:cNvPr id="110" name="Freeform 109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110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 rot="10800000">
              <a:off x="1520273" y="3156288"/>
              <a:ext cx="87650" cy="955347"/>
              <a:chOff x="1031920" y="2379943"/>
              <a:chExt cx="118172" cy="1288030"/>
            </a:xfrm>
          </p:grpSpPr>
          <p:sp>
            <p:nvSpPr>
              <p:cNvPr id="108" name="Freeform 107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 108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 rot="10800000">
              <a:off x="1378164" y="3158588"/>
              <a:ext cx="87650" cy="955347"/>
              <a:chOff x="1031920" y="2379943"/>
              <a:chExt cx="118172" cy="1288030"/>
            </a:xfrm>
          </p:grpSpPr>
          <p:sp>
            <p:nvSpPr>
              <p:cNvPr id="106" name="Freeform 105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reeform 106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 rot="10800000">
              <a:off x="1213451" y="3152204"/>
              <a:ext cx="87650" cy="955347"/>
              <a:chOff x="1031920" y="2379943"/>
              <a:chExt cx="118172" cy="1288030"/>
            </a:xfrm>
          </p:grpSpPr>
          <p:sp>
            <p:nvSpPr>
              <p:cNvPr id="104" name="Freeform 103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104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947357" y="4458837"/>
              <a:ext cx="2599277" cy="275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449362" y="4331447"/>
              <a:ext cx="1532802" cy="496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Wafer</a:t>
              </a:r>
              <a:endParaRPr lang="en-US" sz="16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47356" y="4179609"/>
              <a:ext cx="2599278" cy="27599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41059" y="4047888"/>
              <a:ext cx="1495566" cy="496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Calibri"/>
                </a:rPr>
                <a:t>Neutral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 rot="10800000">
              <a:off x="1540206" y="1151458"/>
              <a:ext cx="87650" cy="955347"/>
              <a:chOff x="1031920" y="2379943"/>
              <a:chExt cx="118172" cy="1288030"/>
            </a:xfrm>
          </p:grpSpPr>
          <p:sp>
            <p:nvSpPr>
              <p:cNvPr id="102" name="Freeform 101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102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 rot="10800000">
              <a:off x="1387110" y="1151788"/>
              <a:ext cx="87650" cy="955347"/>
              <a:chOff x="1031920" y="2379943"/>
              <a:chExt cx="118172" cy="1288030"/>
            </a:xfrm>
          </p:grpSpPr>
          <p:sp>
            <p:nvSpPr>
              <p:cNvPr id="100" name="Freeform 99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100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 rot="10800000">
              <a:off x="1007170" y="1151936"/>
              <a:ext cx="87650" cy="955347"/>
              <a:chOff x="1031920" y="2379943"/>
              <a:chExt cx="118172" cy="1288030"/>
            </a:xfrm>
          </p:grpSpPr>
          <p:sp>
            <p:nvSpPr>
              <p:cNvPr id="98" name="Freeform 97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98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 rot="10800000">
              <a:off x="1187255" y="1154019"/>
              <a:ext cx="87650" cy="955347"/>
              <a:chOff x="1031920" y="2379943"/>
              <a:chExt cx="118172" cy="1288030"/>
            </a:xfrm>
          </p:grpSpPr>
          <p:sp>
            <p:nvSpPr>
              <p:cNvPr id="96" name="Freeform 95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96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 rot="10800000">
              <a:off x="1048068" y="3152204"/>
              <a:ext cx="87650" cy="955347"/>
              <a:chOff x="1031920" y="2379943"/>
              <a:chExt cx="118172" cy="1288030"/>
            </a:xfrm>
          </p:grpSpPr>
          <p:sp>
            <p:nvSpPr>
              <p:cNvPr id="94" name="Freeform 93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94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2896547" y="1415485"/>
              <a:ext cx="1139198" cy="541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Calibri"/>
                </a:rPr>
                <a:t>0.5*L</a:t>
              </a:r>
              <a:r>
                <a:rPr lang="en-US" sz="1800" b="1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800" b="1" baseline="-250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2714167" y="3145231"/>
              <a:ext cx="87650" cy="955347"/>
              <a:chOff x="1031920" y="2379943"/>
              <a:chExt cx="118172" cy="1288030"/>
            </a:xfrm>
          </p:grpSpPr>
          <p:sp>
            <p:nvSpPr>
              <p:cNvPr id="92" name="Freeform 91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92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2841862" y="3144901"/>
              <a:ext cx="87650" cy="955347"/>
              <a:chOff x="1031920" y="2379943"/>
              <a:chExt cx="118172" cy="1288030"/>
            </a:xfrm>
          </p:grpSpPr>
          <p:sp>
            <p:nvSpPr>
              <p:cNvPr id="90" name="Freeform 89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 90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2978070" y="3147053"/>
              <a:ext cx="87650" cy="955347"/>
              <a:chOff x="1031920" y="2379943"/>
              <a:chExt cx="118172" cy="1288030"/>
            </a:xfrm>
          </p:grpSpPr>
          <p:sp>
            <p:nvSpPr>
              <p:cNvPr id="88" name="Freeform 87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88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3120179" y="3144753"/>
              <a:ext cx="87650" cy="955347"/>
              <a:chOff x="1031920" y="2379943"/>
              <a:chExt cx="118172" cy="1288030"/>
            </a:xfrm>
          </p:grpSpPr>
          <p:sp>
            <p:nvSpPr>
              <p:cNvPr id="86" name="Freeform 85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86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3274732" y="3151137"/>
              <a:ext cx="87650" cy="955347"/>
              <a:chOff x="1031920" y="2379943"/>
              <a:chExt cx="118172" cy="1288030"/>
            </a:xfrm>
          </p:grpSpPr>
          <p:sp>
            <p:nvSpPr>
              <p:cNvPr id="84" name="Freeform 83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84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 rot="10800000">
              <a:off x="3269325" y="2143945"/>
              <a:ext cx="87650" cy="955347"/>
              <a:chOff x="1031920" y="2379943"/>
              <a:chExt cx="118172" cy="1288030"/>
            </a:xfrm>
          </p:grpSpPr>
          <p:sp>
            <p:nvSpPr>
              <p:cNvPr id="82" name="Freeform 81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 82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10800000">
              <a:off x="3116229" y="2144275"/>
              <a:ext cx="87650" cy="955347"/>
              <a:chOff x="1031920" y="2379943"/>
              <a:chExt cx="118172" cy="1288030"/>
            </a:xfrm>
          </p:grpSpPr>
          <p:sp>
            <p:nvSpPr>
              <p:cNvPr id="80" name="Freeform 79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 80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0800000">
              <a:off x="2752586" y="2144423"/>
              <a:ext cx="87650" cy="955347"/>
              <a:chOff x="1031920" y="2379943"/>
              <a:chExt cx="118172" cy="1288030"/>
            </a:xfrm>
          </p:grpSpPr>
          <p:sp>
            <p:nvSpPr>
              <p:cNvPr id="78" name="Freeform 77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 78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rot="10800000">
              <a:off x="2916374" y="2146506"/>
              <a:ext cx="87650" cy="955347"/>
              <a:chOff x="1031920" y="2379943"/>
              <a:chExt cx="118172" cy="1288030"/>
            </a:xfrm>
          </p:grpSpPr>
          <p:sp>
            <p:nvSpPr>
              <p:cNvPr id="76" name="Freeform 75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 76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2" name="Left Bracket 71"/>
            <p:cNvSpPr/>
            <p:nvPr/>
          </p:nvSpPr>
          <p:spPr>
            <a:xfrm rot="10800000">
              <a:off x="2746965" y="1161617"/>
              <a:ext cx="138722" cy="89126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73" name="Right Triangle 72"/>
            <p:cNvSpPr/>
            <p:nvPr/>
          </p:nvSpPr>
          <p:spPr>
            <a:xfrm>
              <a:off x="1703935" y="1161618"/>
              <a:ext cx="939112" cy="955347"/>
            </a:xfrm>
            <a:prstGeom prst="rtTriangl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703935" y="2106805"/>
              <a:ext cx="939112" cy="202972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759148" y="2475474"/>
              <a:ext cx="828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400" dirty="0" smtClean="0">
                  <a:solidFill>
                    <a:prstClr val="black"/>
                  </a:solidFill>
                  <a:latin typeface="Calibri"/>
                </a:rPr>
                <a:t>?</a:t>
              </a:r>
              <a:endParaRPr lang="en-US" sz="4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3" name="TextBox 162"/>
          <p:cNvSpPr txBox="1"/>
          <p:nvPr/>
        </p:nvSpPr>
        <p:spPr>
          <a:xfrm>
            <a:off x="4259448" y="3760176"/>
            <a:ext cx="2343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0.5 L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Islands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PS and PTMSS wetting!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13215" y="1787975"/>
            <a:ext cx="1600851" cy="1968184"/>
            <a:chOff x="4513215" y="1787975"/>
            <a:chExt cx="1600851" cy="1968184"/>
          </a:xfrm>
        </p:grpSpPr>
        <p:grpSp>
          <p:nvGrpSpPr>
            <p:cNvPr id="125" name="Group 124"/>
            <p:cNvGrpSpPr/>
            <p:nvPr/>
          </p:nvGrpSpPr>
          <p:grpSpPr>
            <a:xfrm>
              <a:off x="4513215" y="2180193"/>
              <a:ext cx="1600851" cy="1575966"/>
              <a:chOff x="2858926" y="301559"/>
              <a:chExt cx="1600851" cy="1575966"/>
            </a:xfrm>
          </p:grpSpPr>
          <p:pic>
            <p:nvPicPr>
              <p:cNvPr id="128" name="Picture 9" descr="C:\Users\Chris\Desktop\Grad School\Surface Chemistry\Data\Optical Microscope\2013-08-22 - CB 3-155\6-100x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12" t="32800" r="43132" b="46518"/>
              <a:stretch/>
            </p:blipFill>
            <p:spPr bwMode="auto">
              <a:xfrm>
                <a:off x="2858926" y="301559"/>
                <a:ext cx="1600851" cy="15759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27" name="Straight Connector 126"/>
              <p:cNvCxnSpPr/>
              <p:nvPr/>
            </p:nvCxnSpPr>
            <p:spPr>
              <a:xfrm>
                <a:off x="3991232" y="1841401"/>
                <a:ext cx="4429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5028646" y="1787975"/>
              <a:ext cx="583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52%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090951" y="1787975"/>
            <a:ext cx="1598829" cy="2601224"/>
            <a:chOff x="7090951" y="1787975"/>
            <a:chExt cx="1598829" cy="2601224"/>
          </a:xfrm>
        </p:grpSpPr>
        <p:sp>
          <p:nvSpPr>
            <p:cNvPr id="17" name="TextBox 16"/>
            <p:cNvSpPr txBox="1"/>
            <p:nvPr/>
          </p:nvSpPr>
          <p:spPr>
            <a:xfrm>
              <a:off x="7612209" y="1787975"/>
              <a:ext cx="583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65%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101495" y="3742868"/>
              <a:ext cx="15854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1 L</a:t>
              </a:r>
              <a:r>
                <a:rPr lang="en-US" sz="1800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Islands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PTMSS wetting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77" name="Group 176"/>
            <p:cNvGrpSpPr/>
            <p:nvPr/>
          </p:nvGrpSpPr>
          <p:grpSpPr>
            <a:xfrm>
              <a:off x="7090951" y="2180193"/>
              <a:ext cx="1598829" cy="1573656"/>
              <a:chOff x="7227476" y="301559"/>
              <a:chExt cx="1598829" cy="1573656"/>
            </a:xfrm>
          </p:grpSpPr>
          <p:pic>
            <p:nvPicPr>
              <p:cNvPr id="178" name="Picture 10" descr="C:\Users\Chris\Desktop\Grad School\Surface Chemistry\Data\Optical Microscope\2013-08-22 - CB 3-155\4-100x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92" t="37168" r="57672" b="42180"/>
              <a:stretch/>
            </p:blipFill>
            <p:spPr bwMode="auto">
              <a:xfrm>
                <a:off x="7227476" y="301559"/>
                <a:ext cx="1598829" cy="1573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80" name="Straight Connector 179"/>
              <p:cNvCxnSpPr/>
              <p:nvPr/>
            </p:nvCxnSpPr>
            <p:spPr>
              <a:xfrm>
                <a:off x="8356064" y="1829762"/>
                <a:ext cx="4429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/>
          <p:cNvGrpSpPr/>
          <p:nvPr/>
        </p:nvGrpSpPr>
        <p:grpSpPr>
          <a:xfrm>
            <a:off x="1937502" y="1787975"/>
            <a:ext cx="1598828" cy="2642747"/>
            <a:chOff x="1937502" y="1787975"/>
            <a:chExt cx="1598828" cy="2642747"/>
          </a:xfrm>
        </p:grpSpPr>
        <p:sp>
          <p:nvSpPr>
            <p:cNvPr id="27" name="TextBox 26"/>
            <p:cNvSpPr txBox="1"/>
            <p:nvPr/>
          </p:nvSpPr>
          <p:spPr>
            <a:xfrm>
              <a:off x="2445085" y="1787975"/>
              <a:ext cx="583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48%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45" name="Group 144"/>
            <p:cNvGrpSpPr/>
            <p:nvPr/>
          </p:nvGrpSpPr>
          <p:grpSpPr>
            <a:xfrm>
              <a:off x="1937502" y="2180193"/>
              <a:ext cx="1598828" cy="1575966"/>
              <a:chOff x="591056" y="301559"/>
              <a:chExt cx="1598828" cy="1575966"/>
            </a:xfrm>
          </p:grpSpPr>
          <p:pic>
            <p:nvPicPr>
              <p:cNvPr id="146" name="Picture 8" descr="C:\Users\Chris\Desktop\Grad School\Surface Chemistry\Data\Optical Microscope\2013-08-22 - CB 3-155\3-100x.jp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00" t="27309" r="60364" b="52009"/>
              <a:stretch/>
            </p:blipFill>
            <p:spPr bwMode="auto">
              <a:xfrm>
                <a:off x="591056" y="301559"/>
                <a:ext cx="1598828" cy="15759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60" name="Straight Connector 159"/>
              <p:cNvCxnSpPr/>
              <p:nvPr/>
            </p:nvCxnSpPr>
            <p:spPr>
              <a:xfrm>
                <a:off x="1725679" y="1840891"/>
                <a:ext cx="4429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1" name="TextBox 180"/>
            <p:cNvSpPr txBox="1"/>
            <p:nvPr/>
          </p:nvSpPr>
          <p:spPr>
            <a:xfrm>
              <a:off x="2084891" y="3784391"/>
              <a:ext cx="11983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1 L</a:t>
              </a:r>
              <a:r>
                <a:rPr lang="en-US" sz="1800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Holes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PS wetting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5" name="TextBox 184"/>
          <p:cNvSpPr txBox="1"/>
          <p:nvPr/>
        </p:nvSpPr>
        <p:spPr>
          <a:xfrm>
            <a:off x="3891448" y="6627770"/>
            <a:ext cx="1403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Scale bars are 5 µm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73705" y="3784391"/>
            <a:ext cx="4696365" cy="3247151"/>
            <a:chOff x="3173705" y="3784391"/>
            <a:chExt cx="4696365" cy="3247151"/>
          </a:xfrm>
        </p:grpSpPr>
        <p:grpSp>
          <p:nvGrpSpPr>
            <p:cNvPr id="174" name="Group 173"/>
            <p:cNvGrpSpPr/>
            <p:nvPr/>
          </p:nvGrpSpPr>
          <p:grpSpPr>
            <a:xfrm>
              <a:off x="3173705" y="3784391"/>
              <a:ext cx="4319295" cy="3247151"/>
              <a:chOff x="3173705" y="3784391"/>
              <a:chExt cx="4319295" cy="3247151"/>
            </a:xfrm>
          </p:grpSpPr>
          <p:grpSp>
            <p:nvGrpSpPr>
              <p:cNvPr id="168" name="Group 167"/>
              <p:cNvGrpSpPr/>
              <p:nvPr/>
            </p:nvGrpSpPr>
            <p:grpSpPr>
              <a:xfrm>
                <a:off x="3173705" y="6371114"/>
                <a:ext cx="2662813" cy="660428"/>
                <a:chOff x="2817278" y="4870732"/>
                <a:chExt cx="2662813" cy="660428"/>
              </a:xfrm>
            </p:grpSpPr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2958915" y="5531160"/>
                  <a:ext cx="565912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1" name="Isosceles Triangle 170"/>
                <p:cNvSpPr/>
                <p:nvPr/>
              </p:nvSpPr>
              <p:spPr>
                <a:xfrm rot="3600000">
                  <a:off x="3192907" y="5412699"/>
                  <a:ext cx="105481" cy="90932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2" name="Isosceles Triangle 171"/>
                <p:cNvSpPr/>
                <p:nvPr/>
              </p:nvSpPr>
              <p:spPr>
                <a:xfrm rot="3600000">
                  <a:off x="2810003" y="5404349"/>
                  <a:ext cx="105481" cy="90932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5072421" y="4870732"/>
                  <a:ext cx="40767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/>
              <p:cNvGrpSpPr/>
              <p:nvPr/>
            </p:nvGrpSpPr>
            <p:grpSpPr>
              <a:xfrm>
                <a:off x="3881254" y="3784391"/>
                <a:ext cx="3611746" cy="2606044"/>
                <a:chOff x="3881254" y="3784391"/>
                <a:chExt cx="3611746" cy="2606044"/>
              </a:xfrm>
            </p:grpSpPr>
            <p:grpSp>
              <p:nvGrpSpPr>
                <p:cNvPr id="141" name="Group 140"/>
                <p:cNvGrpSpPr/>
                <p:nvPr/>
              </p:nvGrpSpPr>
              <p:grpSpPr>
                <a:xfrm>
                  <a:off x="3881254" y="3784391"/>
                  <a:ext cx="3611746" cy="2594837"/>
                  <a:chOff x="4002204" y="3808581"/>
                  <a:chExt cx="3611746" cy="2594837"/>
                </a:xfrm>
              </p:grpSpPr>
              <p:cxnSp>
                <p:nvCxnSpPr>
                  <p:cNvPr id="40" name="Straight Connector 39"/>
                  <p:cNvCxnSpPr/>
                  <p:nvPr/>
                </p:nvCxnSpPr>
                <p:spPr>
                  <a:xfrm>
                    <a:off x="5552109" y="6403418"/>
                    <a:ext cx="40767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Connector 118"/>
                  <p:cNvCxnSpPr/>
                  <p:nvPr/>
                </p:nvCxnSpPr>
                <p:spPr>
                  <a:xfrm flipH="1">
                    <a:off x="4002204" y="3808581"/>
                    <a:ext cx="631961" cy="980111"/>
                  </a:xfrm>
                  <a:prstGeom prst="line">
                    <a:avLst/>
                  </a:prstGeom>
                  <a:ln w="19050" cmpd="sng">
                    <a:solidFill>
                      <a:srgbClr val="E46C0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Straight Connector 119"/>
                  <p:cNvCxnSpPr/>
                  <p:nvPr/>
                </p:nvCxnSpPr>
                <p:spPr>
                  <a:xfrm>
                    <a:off x="6235016" y="3808581"/>
                    <a:ext cx="1378934" cy="980111"/>
                  </a:xfrm>
                  <a:prstGeom prst="line">
                    <a:avLst/>
                  </a:prstGeom>
                  <a:ln w="19050" cmpd="sng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1" name="TextBox 160"/>
                <p:cNvSpPr txBox="1"/>
                <p:nvPr/>
              </p:nvSpPr>
              <p:spPr>
                <a:xfrm>
                  <a:off x="5358570" y="6113436"/>
                  <a:ext cx="50499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dirty="0" smtClean="0">
                      <a:solidFill>
                        <a:prstClr val="white"/>
                      </a:solidFill>
                      <a:latin typeface="Calibri"/>
                    </a:rPr>
                    <a:t>5 µm</a:t>
                  </a:r>
                  <a:endParaRPr lang="en-US" sz="1200" b="1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" name="Group 4"/>
            <p:cNvGrpSpPr/>
            <p:nvPr/>
          </p:nvGrpSpPr>
          <p:grpSpPr>
            <a:xfrm>
              <a:off x="3891448" y="4764502"/>
              <a:ext cx="3978622" cy="2182081"/>
              <a:chOff x="3891448" y="4708058"/>
              <a:chExt cx="3978622" cy="2182081"/>
            </a:xfrm>
          </p:grpSpPr>
          <p:pic>
            <p:nvPicPr>
              <p:cNvPr id="4" name="Picture 3" descr="3-155-5.tiff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58" t="45845" r="32104" b="11036"/>
              <a:stretch/>
            </p:blipFill>
            <p:spPr>
              <a:xfrm>
                <a:off x="3891448" y="4807955"/>
                <a:ext cx="1575219" cy="1566218"/>
              </a:xfrm>
              <a:prstGeom prst="rect">
                <a:avLst/>
              </a:prstGeom>
            </p:spPr>
          </p:pic>
          <p:sp>
            <p:nvSpPr>
              <p:cNvPr id="135" name="Rectangle 134"/>
              <p:cNvSpPr/>
              <p:nvPr/>
            </p:nvSpPr>
            <p:spPr>
              <a:xfrm>
                <a:off x="4718166" y="6252609"/>
                <a:ext cx="640080" cy="4571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graphicFrame>
            <p:nvGraphicFramePr>
              <p:cNvPr id="122" name="Chart 121"/>
              <p:cNvGraphicFramePr>
                <a:graphicFrameLocks/>
              </p:cNvGraphicFramePr>
              <p:nvPr>
                <p:extLst/>
              </p:nvPr>
            </p:nvGraphicFramePr>
            <p:xfrm>
              <a:off x="5294521" y="4708058"/>
              <a:ext cx="2575549" cy="218208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97924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351" y="-290279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Half L</a:t>
            </a:r>
            <a:r>
              <a:rPr lang="en-US" sz="3200" baseline="-25000" dirty="0" smtClean="0"/>
              <a:t>0</a:t>
            </a:r>
            <a:r>
              <a:rPr lang="en-US" sz="3200" dirty="0" smtClean="0"/>
              <a:t> features on a neutral surface</a:t>
            </a:r>
            <a:endParaRPr lang="en-US" sz="32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634080" y="3683861"/>
            <a:ext cx="7886231" cy="3173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634080" y="3088872"/>
            <a:ext cx="7886231" cy="4419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82390" y="3502947"/>
            <a:ext cx="82114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1.25 L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92550" y="2947879"/>
            <a:ext cx="70415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1.5 L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6" name="Straight Connector 115"/>
          <p:cNvCxnSpPr/>
          <p:nvPr/>
        </p:nvCxnSpPr>
        <p:spPr>
          <a:xfrm>
            <a:off x="634080" y="4227723"/>
            <a:ext cx="7941517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/>
          <p:cNvGrpSpPr/>
          <p:nvPr/>
        </p:nvGrpSpPr>
        <p:grpSpPr>
          <a:xfrm>
            <a:off x="5194731" y="6311388"/>
            <a:ext cx="3081235" cy="369332"/>
            <a:chOff x="2181758" y="3039397"/>
            <a:chExt cx="2942420" cy="369332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2"/>
            <a:srcRect l="26170" t="85804" r="29920"/>
            <a:stretch/>
          </p:blipFill>
          <p:spPr>
            <a:xfrm>
              <a:off x="2181758" y="3039397"/>
              <a:ext cx="2942420" cy="353879"/>
            </a:xfrm>
            <a:prstGeom prst="rect">
              <a:avLst/>
            </a:prstGeom>
          </p:spPr>
        </p:pic>
        <p:sp>
          <p:nvSpPr>
            <p:cNvPr id="120" name="TextBox 119"/>
            <p:cNvSpPr txBox="1"/>
            <p:nvPr/>
          </p:nvSpPr>
          <p:spPr>
            <a:xfrm>
              <a:off x="2927683" y="3039397"/>
              <a:ext cx="164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white"/>
                  </a:solidFill>
                  <a:latin typeface="Calibri"/>
                </a:rPr>
                <a:t>Neutral Surface</a:t>
              </a: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5387771" y="3147881"/>
            <a:ext cx="2909157" cy="3224762"/>
            <a:chOff x="724191" y="2988419"/>
            <a:chExt cx="2909157" cy="3224762"/>
          </a:xfrm>
        </p:grpSpPr>
        <p:grpSp>
          <p:nvGrpSpPr>
            <p:cNvPr id="121" name="Group 120"/>
            <p:cNvGrpSpPr/>
            <p:nvPr/>
          </p:nvGrpSpPr>
          <p:grpSpPr>
            <a:xfrm>
              <a:off x="724191" y="2996132"/>
              <a:ext cx="669637" cy="3217049"/>
              <a:chOff x="4026191" y="2406557"/>
              <a:chExt cx="669637" cy="3217049"/>
            </a:xfrm>
          </p:grpSpPr>
          <p:pic>
            <p:nvPicPr>
              <p:cNvPr id="122" name="Picture 121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>
                <a:off x="4026191" y="3476092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>
                <a:off x="4026191" y="2406557"/>
                <a:ext cx="552594" cy="1091632"/>
              </a:xfrm>
              <a:prstGeom prst="rect">
                <a:avLst/>
              </a:prstGeom>
            </p:spPr>
          </p:pic>
        </p:grpSp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2"/>
            <a:srcRect l="82332" r="7814" b="13167"/>
            <a:stretch/>
          </p:blipFill>
          <p:spPr>
            <a:xfrm>
              <a:off x="1838422" y="4008038"/>
              <a:ext cx="664307" cy="2177547"/>
            </a:xfrm>
            <a:prstGeom prst="rect">
              <a:avLst/>
            </a:prstGeom>
          </p:spPr>
        </p:pic>
        <p:grpSp>
          <p:nvGrpSpPr>
            <p:cNvPr id="125" name="Group 124"/>
            <p:cNvGrpSpPr/>
            <p:nvPr/>
          </p:nvGrpSpPr>
          <p:grpSpPr>
            <a:xfrm>
              <a:off x="2390207" y="3015486"/>
              <a:ext cx="686025" cy="3197695"/>
              <a:chOff x="5713117" y="2425911"/>
              <a:chExt cx="686025" cy="3197695"/>
            </a:xfrm>
          </p:grpSpPr>
          <p:pic>
            <p:nvPicPr>
              <p:cNvPr id="126" name="Picture 125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>
                <a:off x="5729505" y="3476092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27" name="Picture 126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>
                <a:off x="5713117" y="2425911"/>
                <a:ext cx="552594" cy="1091632"/>
              </a:xfrm>
              <a:prstGeom prst="rect">
                <a:avLst/>
              </a:prstGeom>
            </p:spPr>
          </p:pic>
        </p:grpSp>
        <p:grpSp>
          <p:nvGrpSpPr>
            <p:cNvPr id="128" name="Group 127"/>
            <p:cNvGrpSpPr/>
            <p:nvPr/>
          </p:nvGrpSpPr>
          <p:grpSpPr>
            <a:xfrm>
              <a:off x="1281307" y="3006292"/>
              <a:ext cx="669637" cy="3206889"/>
              <a:chOff x="4574831" y="2416717"/>
              <a:chExt cx="669637" cy="3206889"/>
            </a:xfrm>
          </p:grpSpPr>
          <p:pic>
            <p:nvPicPr>
              <p:cNvPr id="129" name="Picture 128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>
                <a:off x="4574831" y="3476092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30" name="Picture 129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>
                <a:off x="4574831" y="2416717"/>
                <a:ext cx="552594" cy="1091632"/>
              </a:xfrm>
              <a:prstGeom prst="rect">
                <a:avLst/>
              </a:prstGeom>
            </p:spPr>
          </p:pic>
        </p:grpSp>
        <p:grpSp>
          <p:nvGrpSpPr>
            <p:cNvPr id="131" name="Group 130"/>
            <p:cNvGrpSpPr/>
            <p:nvPr/>
          </p:nvGrpSpPr>
          <p:grpSpPr>
            <a:xfrm>
              <a:off x="2963711" y="2988419"/>
              <a:ext cx="669637" cy="3224762"/>
              <a:chOff x="6265711" y="2398844"/>
              <a:chExt cx="669637" cy="3224762"/>
            </a:xfrm>
          </p:grpSpPr>
          <p:pic>
            <p:nvPicPr>
              <p:cNvPr id="132" name="Picture 131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>
                <a:off x="6265711" y="3476092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33" name="Picture 132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>
                <a:off x="6265711" y="2398844"/>
                <a:ext cx="552594" cy="1091632"/>
              </a:xfrm>
              <a:prstGeom prst="rect">
                <a:avLst/>
              </a:prstGeom>
            </p:spPr>
          </p:pic>
        </p:grpSp>
      </p:grpSp>
      <p:sp>
        <p:nvSpPr>
          <p:cNvPr id="41" name="TextBox 40"/>
          <p:cNvSpPr txBox="1"/>
          <p:nvPr/>
        </p:nvSpPr>
        <p:spPr>
          <a:xfrm>
            <a:off x="4307944" y="4013067"/>
            <a:ext cx="70415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1.0 L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740818" y="3158188"/>
            <a:ext cx="2859772" cy="3217049"/>
            <a:chOff x="4176534" y="2420211"/>
            <a:chExt cx="2859772" cy="3217049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 rotWithShape="1">
            <a:blip r:embed="rId2"/>
            <a:srcRect l="82332" r="7814" b="13167"/>
            <a:stretch/>
          </p:blipFill>
          <p:spPr>
            <a:xfrm>
              <a:off x="5824466" y="3459713"/>
              <a:ext cx="664307" cy="2177547"/>
            </a:xfrm>
            <a:prstGeom prst="rect">
              <a:avLst/>
            </a:prstGeom>
          </p:spPr>
        </p:pic>
        <p:grpSp>
          <p:nvGrpSpPr>
            <p:cNvPr id="137" name="Group 136"/>
            <p:cNvGrpSpPr/>
            <p:nvPr/>
          </p:nvGrpSpPr>
          <p:grpSpPr>
            <a:xfrm>
              <a:off x="5271602" y="2420211"/>
              <a:ext cx="669637" cy="3217049"/>
              <a:chOff x="4026191" y="2406557"/>
              <a:chExt cx="669637" cy="3217049"/>
            </a:xfrm>
          </p:grpSpPr>
          <p:pic>
            <p:nvPicPr>
              <p:cNvPr id="141" name="Picture 140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>
                <a:off x="4026191" y="3476092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42" name="Picture 141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>
                <a:off x="4026191" y="2406557"/>
                <a:ext cx="552594" cy="1091632"/>
              </a:xfrm>
              <a:prstGeom prst="rect">
                <a:avLst/>
              </a:prstGeom>
            </p:spPr>
          </p:pic>
        </p:grpSp>
        <p:pic>
          <p:nvPicPr>
            <p:cNvPr id="138" name="Picture 137"/>
            <p:cNvPicPr>
              <a:picLocks noChangeAspect="1"/>
            </p:cNvPicPr>
            <p:nvPr/>
          </p:nvPicPr>
          <p:blipFill rotWithShape="1">
            <a:blip r:embed="rId2"/>
            <a:srcRect l="82332" r="7814" b="13167"/>
            <a:stretch/>
          </p:blipFill>
          <p:spPr>
            <a:xfrm>
              <a:off x="6371999" y="3459713"/>
              <a:ext cx="664307" cy="2177547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 rotWithShape="1">
            <a:blip r:embed="rId2"/>
            <a:srcRect l="82332" r="7814" b="13167"/>
            <a:stretch/>
          </p:blipFill>
          <p:spPr>
            <a:xfrm>
              <a:off x="4724068" y="3459713"/>
              <a:ext cx="664307" cy="2177547"/>
            </a:xfrm>
            <a:prstGeom prst="rect">
              <a:avLst/>
            </a:prstGeom>
          </p:spPr>
        </p:pic>
        <p:pic>
          <p:nvPicPr>
            <p:cNvPr id="140" name="Picture 139"/>
            <p:cNvPicPr>
              <a:picLocks noChangeAspect="1"/>
            </p:cNvPicPr>
            <p:nvPr/>
          </p:nvPicPr>
          <p:blipFill rotWithShape="1">
            <a:blip r:embed="rId2"/>
            <a:srcRect l="82332" r="7814" b="13167"/>
            <a:stretch/>
          </p:blipFill>
          <p:spPr>
            <a:xfrm>
              <a:off x="4176534" y="3459713"/>
              <a:ext cx="664307" cy="2177547"/>
            </a:xfrm>
            <a:prstGeom prst="rect">
              <a:avLst/>
            </a:prstGeom>
          </p:spPr>
        </p:pic>
      </p:grpSp>
      <p:grpSp>
        <p:nvGrpSpPr>
          <p:cNvPr id="143" name="Group 142"/>
          <p:cNvGrpSpPr/>
          <p:nvPr/>
        </p:nvGrpSpPr>
        <p:grpSpPr>
          <a:xfrm>
            <a:off x="560940" y="6321258"/>
            <a:ext cx="3081235" cy="369332"/>
            <a:chOff x="2181758" y="3039397"/>
            <a:chExt cx="2942420" cy="36933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 rotWithShape="1">
            <a:blip r:embed="rId2"/>
            <a:srcRect l="26170" t="85804" r="29920"/>
            <a:stretch/>
          </p:blipFill>
          <p:spPr>
            <a:xfrm>
              <a:off x="2181758" y="3039397"/>
              <a:ext cx="2942420" cy="353879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2927683" y="3039397"/>
              <a:ext cx="164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white"/>
                  </a:solidFill>
                  <a:latin typeface="Calibri"/>
                </a:rPr>
                <a:t>Neutral Surface</a:t>
              </a: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735859" y="3724112"/>
            <a:ext cx="2930822" cy="3345111"/>
            <a:chOff x="-169734" y="6864828"/>
            <a:chExt cx="2930686" cy="3410504"/>
          </a:xfrm>
        </p:grpSpPr>
        <p:sp>
          <p:nvSpPr>
            <p:cNvPr id="148" name="TextBox 147"/>
            <p:cNvSpPr txBox="1"/>
            <p:nvPr/>
          </p:nvSpPr>
          <p:spPr>
            <a:xfrm>
              <a:off x="2576286" y="9906000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49" name="Group 148"/>
            <p:cNvGrpSpPr/>
            <p:nvPr/>
          </p:nvGrpSpPr>
          <p:grpSpPr>
            <a:xfrm>
              <a:off x="80081" y="6958457"/>
              <a:ext cx="2576496" cy="2724448"/>
              <a:chOff x="559544" y="3463074"/>
              <a:chExt cx="2576496" cy="2724448"/>
            </a:xfrm>
          </p:grpSpPr>
          <p:pic>
            <p:nvPicPr>
              <p:cNvPr id="154" name="Picture 153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 rot="18985269">
                <a:off x="582692" y="5095890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55" name="Picture 154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501856">
                <a:off x="559544" y="3718863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56" name="Picture 155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238124">
                <a:off x="1743639" y="3621139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57" name="Picture 156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20254458">
                <a:off x="595316" y="3768236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58" name="Picture 157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 rot="20293227">
                <a:off x="1121658" y="3498393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59" name="Picture 158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>
                <a:off x="1362460" y="4947920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60" name="Picture 159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20246641">
                <a:off x="1761658" y="3687530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61" name="Picture 160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 rot="16836895">
                <a:off x="2113911" y="5084298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62" name="Picture 161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>
                <a:off x="1915054" y="4853539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63" name="Picture 162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5184388">
                <a:off x="1727464" y="3536232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64" name="Picture 163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238124">
                <a:off x="2213981" y="3896233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65" name="Picture 164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238124">
                <a:off x="1269657" y="3463074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66" name="Picture 165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20129666">
                <a:off x="789822" y="3464423"/>
                <a:ext cx="669637" cy="2147514"/>
              </a:xfrm>
              <a:prstGeom prst="rect">
                <a:avLst/>
              </a:prstGeom>
            </p:spPr>
          </p:pic>
        </p:grpSp>
        <p:pic>
          <p:nvPicPr>
            <p:cNvPr id="150" name="Picture 149"/>
            <p:cNvPicPr>
              <a:picLocks noChangeAspect="1"/>
            </p:cNvPicPr>
            <p:nvPr/>
          </p:nvPicPr>
          <p:blipFill rotWithShape="1">
            <a:blip r:embed="rId2"/>
            <a:srcRect l="7467" r="82659" b="14872"/>
            <a:stretch/>
          </p:blipFill>
          <p:spPr>
            <a:xfrm rot="5805577">
              <a:off x="1181296" y="6125890"/>
              <a:ext cx="669637" cy="2147514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 rotWithShape="1">
            <a:blip r:embed="rId2"/>
            <a:srcRect l="7467" r="82659" b="14872"/>
            <a:stretch/>
          </p:blipFill>
          <p:spPr>
            <a:xfrm>
              <a:off x="2003280" y="7360802"/>
              <a:ext cx="669637" cy="2147514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 rotWithShape="1">
            <a:blip r:embed="rId2"/>
            <a:srcRect l="7467" r="82659" b="14872"/>
            <a:stretch/>
          </p:blipFill>
          <p:spPr>
            <a:xfrm rot="5400000">
              <a:off x="933358" y="8150375"/>
              <a:ext cx="669637" cy="2147514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 rotWithShape="1">
            <a:blip r:embed="rId2"/>
            <a:srcRect l="7467" r="82659" b="14872"/>
            <a:stretch/>
          </p:blipFill>
          <p:spPr>
            <a:xfrm>
              <a:off x="-169734" y="7398292"/>
              <a:ext cx="669637" cy="2147514"/>
            </a:xfrm>
            <a:prstGeom prst="rect">
              <a:avLst/>
            </a:prstGeom>
          </p:spPr>
        </p:pic>
      </p:grpSp>
      <p:grpSp>
        <p:nvGrpSpPr>
          <p:cNvPr id="167" name="Group 166"/>
          <p:cNvGrpSpPr/>
          <p:nvPr/>
        </p:nvGrpSpPr>
        <p:grpSpPr>
          <a:xfrm>
            <a:off x="5456904" y="3246914"/>
            <a:ext cx="2930822" cy="3914591"/>
            <a:chOff x="-169734" y="6864828"/>
            <a:chExt cx="2930686" cy="3410504"/>
          </a:xfrm>
        </p:grpSpPr>
        <p:sp>
          <p:nvSpPr>
            <p:cNvPr id="168" name="TextBox 167"/>
            <p:cNvSpPr txBox="1"/>
            <p:nvPr/>
          </p:nvSpPr>
          <p:spPr>
            <a:xfrm>
              <a:off x="2576286" y="9906000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69" name="Group 168"/>
            <p:cNvGrpSpPr/>
            <p:nvPr/>
          </p:nvGrpSpPr>
          <p:grpSpPr>
            <a:xfrm>
              <a:off x="80081" y="6958457"/>
              <a:ext cx="2576496" cy="2724448"/>
              <a:chOff x="559544" y="3463074"/>
              <a:chExt cx="2576496" cy="2724448"/>
            </a:xfrm>
          </p:grpSpPr>
          <p:pic>
            <p:nvPicPr>
              <p:cNvPr id="174" name="Picture 173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 rot="18985269">
                <a:off x="582692" y="5095890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75" name="Picture 174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501856">
                <a:off x="559544" y="3718863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76" name="Picture 175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238124">
                <a:off x="1743639" y="3621139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77" name="Picture 176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20254458">
                <a:off x="595316" y="3768236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78" name="Picture 177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 rot="20293227">
                <a:off x="1121658" y="3498393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79" name="Picture 178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>
                <a:off x="1362460" y="4947920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80" name="Picture 179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20246641">
                <a:off x="1761658" y="3687530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81" name="Picture 180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 rot="16836895">
                <a:off x="2113911" y="5084298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82" name="Picture 181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>
                <a:off x="1915054" y="4853539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83" name="Picture 182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5184388">
                <a:off x="1727464" y="3536232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84" name="Picture 183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238124">
                <a:off x="2213981" y="3896233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85" name="Picture 184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238124">
                <a:off x="1269657" y="3463074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86" name="Picture 185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20129666">
                <a:off x="789822" y="3464423"/>
                <a:ext cx="669637" cy="2147514"/>
              </a:xfrm>
              <a:prstGeom prst="rect">
                <a:avLst/>
              </a:prstGeom>
            </p:spPr>
          </p:pic>
        </p:grpSp>
        <p:pic>
          <p:nvPicPr>
            <p:cNvPr id="170" name="Picture 169"/>
            <p:cNvPicPr>
              <a:picLocks noChangeAspect="1"/>
            </p:cNvPicPr>
            <p:nvPr/>
          </p:nvPicPr>
          <p:blipFill rotWithShape="1">
            <a:blip r:embed="rId2"/>
            <a:srcRect l="7467" r="82659" b="14872"/>
            <a:stretch/>
          </p:blipFill>
          <p:spPr>
            <a:xfrm rot="5805577">
              <a:off x="1181296" y="6125890"/>
              <a:ext cx="669637" cy="2147514"/>
            </a:xfrm>
            <a:prstGeom prst="rect">
              <a:avLst/>
            </a:prstGeom>
          </p:spPr>
        </p:pic>
        <p:pic>
          <p:nvPicPr>
            <p:cNvPr id="171" name="Picture 170"/>
            <p:cNvPicPr>
              <a:picLocks noChangeAspect="1"/>
            </p:cNvPicPr>
            <p:nvPr/>
          </p:nvPicPr>
          <p:blipFill rotWithShape="1">
            <a:blip r:embed="rId2"/>
            <a:srcRect l="7467" r="82659" b="14872"/>
            <a:stretch/>
          </p:blipFill>
          <p:spPr>
            <a:xfrm>
              <a:off x="2003280" y="7360802"/>
              <a:ext cx="669637" cy="2147514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 rotWithShape="1">
            <a:blip r:embed="rId2"/>
            <a:srcRect l="7467" r="82659" b="14872"/>
            <a:stretch/>
          </p:blipFill>
          <p:spPr>
            <a:xfrm rot="5400000">
              <a:off x="933358" y="8150375"/>
              <a:ext cx="669637" cy="2147514"/>
            </a:xfrm>
            <a:prstGeom prst="rect">
              <a:avLst/>
            </a:prstGeom>
          </p:spPr>
        </p:pic>
        <p:pic>
          <p:nvPicPr>
            <p:cNvPr id="173" name="Picture 172"/>
            <p:cNvPicPr>
              <a:picLocks noChangeAspect="1"/>
            </p:cNvPicPr>
            <p:nvPr/>
          </p:nvPicPr>
          <p:blipFill rotWithShape="1">
            <a:blip r:embed="rId2"/>
            <a:srcRect l="7467" r="82659" b="14872"/>
            <a:stretch/>
          </p:blipFill>
          <p:spPr>
            <a:xfrm>
              <a:off x="-169734" y="7398292"/>
              <a:ext cx="669637" cy="214751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8736073" y="51872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98889" y="28222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1448" y="6627770"/>
            <a:ext cx="1403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Scale bars are 5 µm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65772" y="844231"/>
            <a:ext cx="3782491" cy="2182081"/>
            <a:chOff x="456627" y="844231"/>
            <a:chExt cx="3782491" cy="2182081"/>
          </a:xfrm>
        </p:grpSpPr>
        <p:graphicFrame>
          <p:nvGraphicFramePr>
            <p:cNvPr id="134" name="Chart 133"/>
            <p:cNvGraphicFramePr>
              <a:graphicFrameLocks/>
            </p:cNvGraphicFramePr>
            <p:nvPr>
              <p:extLst/>
            </p:nvPr>
          </p:nvGraphicFramePr>
          <p:xfrm>
            <a:off x="1663569" y="844231"/>
            <a:ext cx="2575549" cy="21820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12" name="Group 11"/>
            <p:cNvGrpSpPr/>
            <p:nvPr/>
          </p:nvGrpSpPr>
          <p:grpSpPr>
            <a:xfrm>
              <a:off x="456627" y="910278"/>
              <a:ext cx="3521842" cy="1999442"/>
              <a:chOff x="456627" y="910278"/>
              <a:chExt cx="3521842" cy="1999442"/>
            </a:xfrm>
          </p:grpSpPr>
          <p:pic>
            <p:nvPicPr>
              <p:cNvPr id="11" name="Picture 10" descr="half holes.tif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63" t="62718" r="48895" b="11064"/>
              <a:stretch/>
            </p:blipFill>
            <p:spPr>
              <a:xfrm>
                <a:off x="498028" y="1944121"/>
                <a:ext cx="1300150" cy="965599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456627" y="910278"/>
                <a:ext cx="3521842" cy="1956630"/>
                <a:chOff x="456627" y="910278"/>
                <a:chExt cx="3521842" cy="1956630"/>
              </a:xfrm>
            </p:grpSpPr>
            <p:sp>
              <p:nvSpPr>
                <p:cNvPr id="209" name="TextBox 208"/>
                <p:cNvSpPr txBox="1"/>
                <p:nvPr/>
              </p:nvSpPr>
              <p:spPr>
                <a:xfrm>
                  <a:off x="2321777" y="914400"/>
                  <a:ext cx="165669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 smtClean="0">
                      <a:solidFill>
                        <a:prstClr val="black"/>
                      </a:solidFill>
                      <a:latin typeface="Calibri"/>
                    </a:rPr>
                    <a:t>0.5 L</a:t>
                  </a:r>
                  <a:r>
                    <a:rPr lang="en-US" sz="1800" baseline="-25000" dirty="0" smtClean="0">
                      <a:solidFill>
                        <a:prstClr val="black"/>
                      </a:solidFill>
                      <a:latin typeface="Calibri"/>
                    </a:rPr>
                    <a:t>0</a:t>
                  </a:r>
                  <a:r>
                    <a:rPr lang="en-US" sz="1800" dirty="0" smtClean="0">
                      <a:solidFill>
                        <a:prstClr val="black"/>
                      </a:solidFill>
                      <a:latin typeface="Calibri"/>
                    </a:rPr>
                    <a:t> Holes</a:t>
                  </a:r>
                </a:p>
              </p:txBody>
            </p:sp>
            <p:sp>
              <p:nvSpPr>
                <p:cNvPr id="212" name="Rectangle 211"/>
                <p:cNvSpPr/>
                <p:nvPr/>
              </p:nvSpPr>
              <p:spPr>
                <a:xfrm>
                  <a:off x="1103924" y="2821189"/>
                  <a:ext cx="640080" cy="45719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16" name="Group 215"/>
                <p:cNvGrpSpPr/>
                <p:nvPr/>
              </p:nvGrpSpPr>
              <p:grpSpPr>
                <a:xfrm>
                  <a:off x="456627" y="910278"/>
                  <a:ext cx="1341551" cy="1033843"/>
                  <a:chOff x="-4690227" y="962003"/>
                  <a:chExt cx="1341551" cy="1033843"/>
                </a:xfrm>
              </p:grpSpPr>
              <p:pic>
                <p:nvPicPr>
                  <p:cNvPr id="217" name="Picture 17" descr="C:\Users\Chris\Desktop\Grad School\Surface Chemistry\Data\Optical Microscope\2013-08-24 - CB 3-159\2-100x-2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328" t="57297" r="46876" b="29968"/>
                  <a:stretch/>
                </p:blipFill>
                <p:spPr bwMode="auto">
                  <a:xfrm>
                    <a:off x="-4648826" y="1025503"/>
                    <a:ext cx="1300150" cy="97034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18" name="Rectangle 217"/>
                  <p:cNvSpPr/>
                  <p:nvPr/>
                </p:nvSpPr>
                <p:spPr>
                  <a:xfrm>
                    <a:off x="-4690227" y="962003"/>
                    <a:ext cx="82114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b="1" dirty="0" smtClean="0">
                        <a:solidFill>
                          <a:prstClr val="black"/>
                        </a:solidFill>
                        <a:latin typeface="Calibri"/>
                      </a:rPr>
                      <a:t>1.35 </a:t>
                    </a:r>
                    <a:r>
                      <a:rPr lang="en-US" sz="1800" b="1" dirty="0">
                        <a:solidFill>
                          <a:prstClr val="black"/>
                        </a:solidFill>
                        <a:latin typeface="Calibri"/>
                      </a:rPr>
                      <a:t>L</a:t>
                    </a:r>
                    <a:r>
                      <a:rPr lang="en-US" sz="1800" b="1" baseline="-25000" dirty="0">
                        <a:solidFill>
                          <a:prstClr val="black"/>
                        </a:solidFill>
                        <a:latin typeface="Calibri"/>
                      </a:rPr>
                      <a:t>0</a:t>
                    </a:r>
                  </a:p>
                </p:txBody>
              </p:sp>
              <p:cxnSp>
                <p:nvCxnSpPr>
                  <p:cNvPr id="219" name="Straight Connector 218"/>
                  <p:cNvCxnSpPr/>
                  <p:nvPr/>
                </p:nvCxnSpPr>
                <p:spPr>
                  <a:xfrm>
                    <a:off x="-3855542" y="1916300"/>
                    <a:ext cx="442913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20" name="TextBox 219"/>
          <p:cNvSpPr txBox="1"/>
          <p:nvPr/>
        </p:nvSpPr>
        <p:spPr>
          <a:xfrm>
            <a:off x="-37910" y="6619822"/>
            <a:ext cx="2377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Kim 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et al.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ACS Nano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2013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, 7, 9905.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36775" y="853080"/>
            <a:ext cx="3787282" cy="2182081"/>
            <a:chOff x="5092786" y="853080"/>
            <a:chExt cx="3787282" cy="2182081"/>
          </a:xfrm>
        </p:grpSpPr>
        <p:grpSp>
          <p:nvGrpSpPr>
            <p:cNvPr id="10" name="Group 9"/>
            <p:cNvGrpSpPr/>
            <p:nvPr/>
          </p:nvGrpSpPr>
          <p:grpSpPr>
            <a:xfrm>
              <a:off x="5092786" y="853080"/>
              <a:ext cx="3787282" cy="2182081"/>
              <a:chOff x="5092786" y="853080"/>
              <a:chExt cx="3787282" cy="2182081"/>
            </a:xfrm>
          </p:grpSpPr>
          <p:graphicFrame>
            <p:nvGraphicFramePr>
              <p:cNvPr id="112" name="Chart 111"/>
              <p:cNvGraphicFramePr>
                <a:graphicFrameLocks/>
              </p:cNvGraphicFramePr>
              <p:nvPr>
                <p:extLst/>
              </p:nvPr>
            </p:nvGraphicFramePr>
            <p:xfrm>
              <a:off x="6304519" y="853080"/>
              <a:ext cx="2575549" cy="218208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grpSp>
            <p:nvGrpSpPr>
              <p:cNvPr id="6" name="Group 5"/>
              <p:cNvGrpSpPr/>
              <p:nvPr/>
            </p:nvGrpSpPr>
            <p:grpSpPr>
              <a:xfrm>
                <a:off x="5092786" y="910278"/>
                <a:ext cx="3482811" cy="1918459"/>
                <a:chOff x="437065" y="905117"/>
                <a:chExt cx="3482811" cy="1918459"/>
              </a:xfrm>
            </p:grpSpPr>
            <p:sp>
              <p:nvSpPr>
                <p:cNvPr id="195" name="TextBox 194"/>
                <p:cNvSpPr txBox="1"/>
                <p:nvPr/>
              </p:nvSpPr>
              <p:spPr>
                <a:xfrm>
                  <a:off x="2231192" y="931133"/>
                  <a:ext cx="16886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 smtClean="0">
                      <a:solidFill>
                        <a:prstClr val="black"/>
                      </a:solidFill>
                      <a:latin typeface="Calibri"/>
                    </a:rPr>
                    <a:t>0.5 L</a:t>
                  </a:r>
                  <a:r>
                    <a:rPr lang="en-US" sz="1800" baseline="-25000" dirty="0" smtClean="0">
                      <a:solidFill>
                        <a:prstClr val="black"/>
                      </a:solidFill>
                      <a:latin typeface="Calibri"/>
                    </a:rPr>
                    <a:t>0</a:t>
                  </a:r>
                  <a:r>
                    <a:rPr lang="en-US" sz="1800" dirty="0" smtClean="0">
                      <a:solidFill>
                        <a:prstClr val="black"/>
                      </a:solidFill>
                      <a:latin typeface="Calibri"/>
                    </a:rPr>
                    <a:t> Islands</a:t>
                  </a:r>
                  <a:endParaRPr lang="en-US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202" name="Group 201"/>
                <p:cNvGrpSpPr/>
                <p:nvPr/>
              </p:nvGrpSpPr>
              <p:grpSpPr>
                <a:xfrm>
                  <a:off x="437065" y="905117"/>
                  <a:ext cx="1327791" cy="1026232"/>
                  <a:chOff x="3131986" y="851293"/>
                  <a:chExt cx="1327791" cy="1026232"/>
                </a:xfrm>
              </p:grpSpPr>
              <p:grpSp>
                <p:nvGrpSpPr>
                  <p:cNvPr id="203" name="Group 202"/>
                  <p:cNvGrpSpPr/>
                  <p:nvPr/>
                </p:nvGrpSpPr>
                <p:grpSpPr>
                  <a:xfrm>
                    <a:off x="3131986" y="851293"/>
                    <a:ext cx="1327791" cy="1026232"/>
                    <a:chOff x="3131986" y="851293"/>
                    <a:chExt cx="1327791" cy="1026232"/>
                  </a:xfrm>
                </p:grpSpPr>
                <p:pic>
                  <p:nvPicPr>
                    <p:cNvPr id="205" name="Picture 9" descr="C:\Users\Chris\Desktop\Grad School\Surface Chemistry\Data\Optical Microscope\2013-08-22 - CB 3-155\6-100x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3819" t="40515" r="43132" b="46518"/>
                    <a:stretch/>
                  </p:blipFill>
                  <p:spPr bwMode="auto">
                    <a:xfrm>
                      <a:off x="3133995" y="889393"/>
                      <a:ext cx="1325782" cy="98813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206" name="Rectangle 205"/>
                    <p:cNvSpPr/>
                    <p:nvPr/>
                  </p:nvSpPr>
                  <p:spPr>
                    <a:xfrm>
                      <a:off x="3131986" y="851293"/>
                      <a:ext cx="821146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prstClr val="black"/>
                          </a:solidFill>
                          <a:latin typeface="Calibri"/>
                        </a:rPr>
                        <a:t>1.17 </a:t>
                      </a:r>
                      <a:r>
                        <a:rPr lang="en-US" sz="1800" b="1" dirty="0">
                          <a:solidFill>
                            <a:prstClr val="black"/>
                          </a:solidFill>
                          <a:latin typeface="Calibri"/>
                        </a:rPr>
                        <a:t>L</a:t>
                      </a:r>
                      <a:r>
                        <a:rPr lang="en-US" sz="1800" b="1" baseline="-25000" dirty="0">
                          <a:solidFill>
                            <a:prstClr val="black"/>
                          </a:solidFill>
                          <a:latin typeface="Calibri"/>
                        </a:rPr>
                        <a:t>0</a:t>
                      </a:r>
                    </a:p>
                  </p:txBody>
                </p:sp>
              </p:grpSp>
              <p:cxnSp>
                <p:nvCxnSpPr>
                  <p:cNvPr id="204" name="Straight Connector 203"/>
                  <p:cNvCxnSpPr/>
                  <p:nvPr/>
                </p:nvCxnSpPr>
                <p:spPr>
                  <a:xfrm>
                    <a:off x="3991232" y="1803301"/>
                    <a:ext cx="442913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1" name="Rectangle 200"/>
                <p:cNvSpPr/>
                <p:nvPr/>
              </p:nvSpPr>
              <p:spPr>
                <a:xfrm>
                  <a:off x="1050084" y="2777857"/>
                  <a:ext cx="640080" cy="45719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4" name="Picture 3" descr="3-155-5.tiff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17" t="48187" r="37060" b="25207"/>
              <a:stretch/>
            </p:blipFill>
            <p:spPr>
              <a:xfrm>
                <a:off x="5092786" y="1943312"/>
                <a:ext cx="1327791" cy="966408"/>
              </a:xfrm>
              <a:prstGeom prst="rect">
                <a:avLst/>
              </a:prstGeom>
            </p:spPr>
          </p:pic>
        </p:grpSp>
        <p:sp>
          <p:nvSpPr>
            <p:cNvPr id="114" name="Rectangle 113"/>
            <p:cNvSpPr/>
            <p:nvPr/>
          </p:nvSpPr>
          <p:spPr>
            <a:xfrm>
              <a:off x="5736103" y="2821119"/>
              <a:ext cx="640080" cy="4571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05" name="Rectangle 104"/>
          <p:cNvSpPr/>
          <p:nvPr/>
        </p:nvSpPr>
        <p:spPr>
          <a:xfrm>
            <a:off x="-401639" y="498906"/>
            <a:ext cx="9947275" cy="6369909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2339381" y="2873319"/>
            <a:ext cx="4465237" cy="1111363"/>
            <a:chOff x="130474" y="4401441"/>
            <a:chExt cx="4465237" cy="1111363"/>
          </a:xfrm>
        </p:grpSpPr>
        <p:pic>
          <p:nvPicPr>
            <p:cNvPr id="113" name="Picture 112" descr="1_002.tif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43" t="38367" r="14324" b="45428"/>
            <a:stretch/>
          </p:blipFill>
          <p:spPr>
            <a:xfrm>
              <a:off x="130474" y="4401441"/>
              <a:ext cx="4465237" cy="1111363"/>
            </a:xfrm>
            <a:prstGeom prst="rect">
              <a:avLst/>
            </a:prstGeom>
          </p:spPr>
        </p:pic>
        <p:cxnSp>
          <p:nvCxnSpPr>
            <p:cNvPr id="109" name="Straight Connector 108"/>
            <p:cNvCxnSpPr/>
            <p:nvPr/>
          </p:nvCxnSpPr>
          <p:spPr>
            <a:xfrm>
              <a:off x="3721221" y="5441127"/>
              <a:ext cx="759587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3655134" y="5137207"/>
              <a:ext cx="803331" cy="307742"/>
            </a:xfrm>
            <a:prstGeom prst="rect">
              <a:avLst/>
            </a:prstGeom>
            <a:noFill/>
          </p:spPr>
          <p:txBody>
            <a:bodyPr wrap="none" lIns="91406" tIns="45703" rIns="91406" bIns="45703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  <a:cs typeface="Arial"/>
                </a:rPr>
                <a:t>100 nm</a:t>
              </a:r>
              <a:endParaRPr lang="en-US" sz="1400" b="1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11" name="Picture 110" descr="morphologies.pdf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39881" r="50000" b="42492"/>
          <a:stretch/>
        </p:blipFill>
        <p:spPr>
          <a:xfrm>
            <a:off x="3247643" y="4269748"/>
            <a:ext cx="2455095" cy="120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27459" y="6164494"/>
            <a:ext cx="842481" cy="534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074" name="Picture 2" descr="C:\Users\Chris\Desktop\Grad School\Presentations\ACS Spring 2013\PLA I+H 22-28% v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0" t="9151" r="27300" b="38299"/>
          <a:stretch/>
        </p:blipFill>
        <p:spPr bwMode="auto">
          <a:xfrm>
            <a:off x="507999" y="107950"/>
            <a:ext cx="8140700" cy="667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8000" y="2727960"/>
            <a:ext cx="8140700" cy="2048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8000" y="4770120"/>
            <a:ext cx="8140700" cy="201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9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841" y="-321595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Top Interface Challenge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021273" y="4293053"/>
            <a:ext cx="4534904" cy="1421160"/>
          </a:xfrm>
          <a:prstGeom prst="rect">
            <a:avLst/>
          </a:prstGeom>
          <a:solidFill>
            <a:srgbClr val="F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56176" y="4293053"/>
            <a:ext cx="3293255" cy="1421160"/>
          </a:xfrm>
          <a:prstGeom prst="rect">
            <a:avLst/>
          </a:prstGeom>
          <a:solidFill>
            <a:srgbClr val="F6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5584" y="3998152"/>
            <a:ext cx="217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Not Soluble in H</a:t>
            </a:r>
            <a:r>
              <a:rPr lang="en-US" sz="1800" baseline="-25000" dirty="0" smtClean="0">
                <a:solidFill>
                  <a:srgbClr val="000000"/>
                </a:solidFill>
                <a:latin typeface="Calibri"/>
              </a:rPr>
              <a:t>2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O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5054" y="4000958"/>
            <a:ext cx="161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Soluble in H</a:t>
            </a:r>
            <a:r>
              <a:rPr lang="en-US" sz="1800" baseline="-25000" dirty="0" smtClean="0">
                <a:solidFill>
                  <a:srgbClr val="000000"/>
                </a:solidFill>
                <a:latin typeface="Calibri"/>
              </a:rPr>
              <a:t>2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O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866139" y="4293053"/>
            <a:ext cx="0" cy="1434021"/>
          </a:xfrm>
          <a:prstGeom prst="line">
            <a:avLst/>
          </a:prstGeom>
          <a:ln w="38100">
            <a:solidFill>
              <a:srgbClr val="66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14412" y="5828044"/>
            <a:ext cx="1888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solidFill>
                  <a:srgbClr val="660066"/>
                </a:solidFill>
                <a:latin typeface="Calibri"/>
              </a:rPr>
              <a:t>33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solidFill>
                  <a:srgbClr val="660066"/>
                </a:solidFill>
                <a:latin typeface="Calibri"/>
              </a:rPr>
              <a:t>Ideal neutral surface</a:t>
            </a:r>
            <a:endParaRPr lang="en-US" sz="2200" dirty="0">
              <a:solidFill>
                <a:srgbClr val="660066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556176" y="4293053"/>
            <a:ext cx="0" cy="143402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56113" y="5822771"/>
            <a:ext cx="23490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Polar solvent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solubility threshold</a:t>
            </a:r>
            <a:endParaRPr lang="en-US" sz="2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55053" y="4367484"/>
            <a:ext cx="8914291" cy="1891447"/>
            <a:chOff x="-55053" y="4212263"/>
            <a:chExt cx="8914291" cy="1891447"/>
          </a:xfrm>
        </p:grpSpPr>
        <p:grpSp>
          <p:nvGrpSpPr>
            <p:cNvPr id="13" name="Group 12"/>
            <p:cNvGrpSpPr/>
            <p:nvPr/>
          </p:nvGrpSpPr>
          <p:grpSpPr>
            <a:xfrm>
              <a:off x="-55053" y="5332170"/>
              <a:ext cx="8914291" cy="771540"/>
              <a:chOff x="-55053" y="5332170"/>
              <a:chExt cx="8914291" cy="771540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224993" y="5672823"/>
                <a:ext cx="5299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 smtClean="0">
                    <a:solidFill>
                      <a:srgbClr val="0000FF"/>
                    </a:solidFill>
                    <a:latin typeface="Calibri"/>
                  </a:rPr>
                  <a:t>40</a:t>
                </a:r>
                <a:endParaRPr lang="en-US" sz="2200" dirty="0">
                  <a:solidFill>
                    <a:srgbClr val="0000FF"/>
                  </a:solidFill>
                  <a:latin typeface="Calibri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55053" y="5332170"/>
                <a:ext cx="1219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 smtClean="0">
                    <a:solidFill>
                      <a:prstClr val="black"/>
                    </a:solidFill>
                    <a:latin typeface="Calibri"/>
                    <a:sym typeface="Symbol"/>
                  </a:rPr>
                  <a:t></a:t>
                </a:r>
                <a:endParaRPr lang="en-US" sz="2200" dirty="0" smtClean="0">
                  <a:solidFill>
                    <a:prstClr val="black"/>
                  </a:solidFill>
                  <a:latin typeface="Calibri"/>
                </a:endParaRP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 smtClean="0">
                    <a:solidFill>
                      <a:prstClr val="black"/>
                    </a:solidFill>
                    <a:latin typeface="Calibri"/>
                  </a:rPr>
                  <a:t>(</a:t>
                </a:r>
                <a:r>
                  <a:rPr lang="en-US" sz="2200" dirty="0" err="1" smtClean="0">
                    <a:solidFill>
                      <a:prstClr val="black"/>
                    </a:solidFill>
                    <a:latin typeface="Calibri"/>
                  </a:rPr>
                  <a:t>mN</a:t>
                </a:r>
                <a:r>
                  <a:rPr lang="en-US" sz="2200" dirty="0" smtClean="0">
                    <a:solidFill>
                      <a:prstClr val="black"/>
                    </a:solidFill>
                    <a:latin typeface="Calibri"/>
                  </a:rPr>
                  <a:t>/m)</a:t>
                </a:r>
                <a:endParaRPr lang="en-US" sz="2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271518" y="5672823"/>
                <a:ext cx="57791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 smtClean="0">
                    <a:solidFill>
                      <a:srgbClr val="008000"/>
                    </a:solidFill>
                    <a:latin typeface="Calibri"/>
                  </a:rPr>
                  <a:t>72</a:t>
                </a:r>
                <a:endParaRPr lang="en-US" sz="2200" dirty="0">
                  <a:solidFill>
                    <a:srgbClr val="008000"/>
                  </a:solidFill>
                  <a:latin typeface="Calibri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131146" y="5672823"/>
                <a:ext cx="762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 smtClean="0">
                    <a:solidFill>
                      <a:srgbClr val="FF0000"/>
                    </a:solidFill>
                    <a:latin typeface="Calibri"/>
                  </a:rPr>
                  <a:t>25</a:t>
                </a:r>
                <a:endParaRPr lang="en-US" sz="2200" dirty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021271" y="5495194"/>
                <a:ext cx="7837967" cy="108558"/>
              </a:xfrm>
              <a:prstGeom prst="rect">
                <a:avLst/>
              </a:prstGeom>
              <a:gradFill flip="none" rotWithShape="1">
                <a:gsLst>
                  <a:gs pos="42000">
                    <a:srgbClr val="0000FF"/>
                  </a:gs>
                  <a:gs pos="0">
                    <a:srgbClr val="00B050"/>
                  </a:gs>
                  <a:gs pos="0">
                    <a:srgbClr val="FF0000"/>
                  </a:gs>
                  <a:gs pos="59000">
                    <a:srgbClr val="008000"/>
                  </a:gs>
                  <a:gs pos="22000">
                    <a:srgbClr val="660066"/>
                  </a:gs>
                  <a:gs pos="31000">
                    <a:srgbClr val="660066"/>
                  </a:gs>
                  <a:gs pos="55000">
                    <a:srgbClr val="0000FF"/>
                  </a:gs>
                  <a:gs pos="8000">
                    <a:srgbClr val="FF0000"/>
                  </a:gs>
                  <a:gs pos="75000">
                    <a:srgbClr val="0080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1273" y="4212263"/>
              <a:ext cx="830677" cy="12233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4142" y="4399445"/>
              <a:ext cx="740826" cy="977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8271518" y="4626042"/>
              <a:ext cx="5643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8000"/>
                  </a:solidFill>
                  <a:latin typeface="Calibri"/>
                </a:rPr>
                <a:t>H</a:t>
              </a:r>
              <a:r>
                <a:rPr lang="en-US" sz="1800" baseline="-25000" dirty="0">
                  <a:solidFill>
                    <a:srgbClr val="008000"/>
                  </a:solidFill>
                  <a:latin typeface="Calibri"/>
                </a:rPr>
                <a:t>2</a:t>
              </a:r>
              <a:r>
                <a:rPr lang="en-US" sz="1800" dirty="0">
                  <a:solidFill>
                    <a:srgbClr val="008000"/>
                  </a:solidFill>
                  <a:latin typeface="Calibri"/>
                </a:rPr>
                <a:t>O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2057091" y="1495078"/>
            <a:ext cx="126977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090914" y="3538829"/>
            <a:ext cx="126977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053314" y="2300111"/>
            <a:ext cx="1439686" cy="74849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739946" y="1495078"/>
            <a:ext cx="126977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2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t="5832" r="52469" b="63339"/>
          <a:stretch/>
        </p:blipFill>
        <p:spPr>
          <a:xfrm>
            <a:off x="0" y="735762"/>
            <a:ext cx="1975556" cy="1268017"/>
          </a:xfrm>
          <a:prstGeom prst="rect">
            <a:avLst/>
          </a:prstGeom>
        </p:spPr>
      </p:pic>
      <p:pic>
        <p:nvPicPr>
          <p:cNvPr id="29" name="Picture 28" descr="2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2" t="10256" r="1613" b="58246"/>
          <a:stretch/>
        </p:blipFill>
        <p:spPr>
          <a:xfrm>
            <a:off x="3581223" y="735761"/>
            <a:ext cx="1975556" cy="1295539"/>
          </a:xfrm>
          <a:prstGeom prst="rect">
            <a:avLst/>
          </a:prstGeom>
        </p:spPr>
      </p:pic>
      <p:pic>
        <p:nvPicPr>
          <p:cNvPr id="30" name="Picture 29" descr="2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t="7153" r="28011" b="61970"/>
          <a:stretch/>
        </p:blipFill>
        <p:spPr>
          <a:xfrm>
            <a:off x="3589498" y="761299"/>
            <a:ext cx="1975556" cy="1270001"/>
          </a:xfrm>
          <a:prstGeom prst="rect">
            <a:avLst/>
          </a:prstGeom>
        </p:spPr>
      </p:pic>
      <p:pic>
        <p:nvPicPr>
          <p:cNvPr id="31" name="Picture 30" descr="2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5" t="61310" r="52230" b="4725"/>
          <a:stretch/>
        </p:blipFill>
        <p:spPr>
          <a:xfrm>
            <a:off x="33493" y="2688624"/>
            <a:ext cx="1975556" cy="1397000"/>
          </a:xfrm>
          <a:prstGeom prst="rect">
            <a:avLst/>
          </a:prstGeom>
        </p:spPr>
      </p:pic>
      <p:pic>
        <p:nvPicPr>
          <p:cNvPr id="32" name="Picture 31" descr="2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4" t="59050" r="13331" b="6985"/>
          <a:stretch/>
        </p:blipFill>
        <p:spPr>
          <a:xfrm>
            <a:off x="3589498" y="2580924"/>
            <a:ext cx="1975556" cy="1397000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>
            <a:off x="4529191" y="2102556"/>
            <a:ext cx="0" cy="4955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06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0.39809 3.7037E-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8711" y="-336483"/>
            <a:ext cx="7886700" cy="1325563"/>
          </a:xfrm>
        </p:spPr>
        <p:txBody>
          <a:bodyPr/>
          <a:lstStyle/>
          <a:p>
            <a:r>
              <a:rPr lang="en-US" dirty="0"/>
              <a:t>Top Coat </a:t>
            </a:r>
            <a:r>
              <a:rPr lang="en-US" dirty="0" smtClean="0"/>
              <a:t>Chemistry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396038"/>
            <a:ext cx="3005138" cy="365125"/>
          </a:xfrm>
          <a:prstGeom prst="rect">
            <a:avLst/>
          </a:prstGeom>
        </p:spPr>
        <p:txBody>
          <a:bodyPr/>
          <a:lstStyle/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Maher, M., et al</a:t>
            </a:r>
            <a:r>
              <a:rPr lang="en-US" i="1" dirty="0" smtClean="0">
                <a:solidFill>
                  <a:prstClr val="black"/>
                </a:solidFill>
              </a:rPr>
              <a:t>. Chem. Mat</a:t>
            </a:r>
            <a:r>
              <a:rPr lang="en-US" dirty="0" smtClean="0">
                <a:solidFill>
                  <a:prstClr val="black"/>
                </a:solidFill>
              </a:rPr>
              <a:t>. </a:t>
            </a:r>
            <a:r>
              <a:rPr lang="en-US" b="1" dirty="0" smtClean="0">
                <a:solidFill>
                  <a:prstClr val="black"/>
                </a:solidFill>
              </a:rPr>
              <a:t>2014, </a:t>
            </a:r>
            <a:r>
              <a:rPr lang="en-US" dirty="0" smtClean="0">
                <a:solidFill>
                  <a:prstClr val="black"/>
                </a:solidFill>
              </a:rPr>
              <a:t>26, 1471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Bates, C., et al. </a:t>
            </a:r>
            <a:r>
              <a:rPr lang="en-US" i="1" dirty="0" smtClean="0">
                <a:solidFill>
                  <a:prstClr val="black"/>
                </a:solidFill>
              </a:rPr>
              <a:t>Science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 smtClean="0">
                <a:solidFill>
                  <a:prstClr val="black"/>
                </a:solidFill>
              </a:rPr>
              <a:t>2012</a:t>
            </a:r>
            <a:r>
              <a:rPr lang="en-US" dirty="0" smtClean="0">
                <a:solidFill>
                  <a:prstClr val="black"/>
                </a:solidFill>
              </a:rPr>
              <a:t>, 338, 775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2062" y="1680821"/>
            <a:ext cx="790452" cy="942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1"/>
          <a:stretch/>
        </p:blipFill>
        <p:spPr>
          <a:xfrm>
            <a:off x="2733093" y="1926571"/>
            <a:ext cx="6260300" cy="4636789"/>
          </a:xfrm>
          <a:prstGeom prst="rect">
            <a:avLst/>
          </a:prstGeom>
        </p:spPr>
      </p:pic>
      <p:pic>
        <p:nvPicPr>
          <p:cNvPr id="6" name="Picture 5" descr="2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8"/>
          <a:stretch/>
        </p:blipFill>
        <p:spPr>
          <a:xfrm>
            <a:off x="2736952" y="1926571"/>
            <a:ext cx="6257100" cy="4636789"/>
          </a:xfrm>
          <a:prstGeom prst="rect">
            <a:avLst/>
          </a:prstGeom>
        </p:spPr>
      </p:pic>
      <p:pic>
        <p:nvPicPr>
          <p:cNvPr id="7" name="Picture 6" descr="3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7"/>
          <a:stretch/>
        </p:blipFill>
        <p:spPr>
          <a:xfrm>
            <a:off x="2739975" y="1926571"/>
            <a:ext cx="6149593" cy="46367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0312" y="1147190"/>
            <a:ext cx="6069145" cy="10138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0" y="830971"/>
            <a:ext cx="5184052" cy="13026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849367"/>
            <a:ext cx="2997401" cy="11989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13890" y="1077166"/>
            <a:ext cx="2636245" cy="38910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8905" y="1576922"/>
            <a:ext cx="2524089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1. Polarity switch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sz="1800" dirty="0" smtClean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2.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1800" baseline="-25000" dirty="0" err="1" smtClean="0">
                <a:solidFill>
                  <a:prstClr val="black"/>
                </a:solidFill>
                <a:latin typeface="Calibri"/>
              </a:rPr>
              <a:t>g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greater than blocks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PS = 105 ˚C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PTMSS = 135˚C	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3. Surface energy control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sz="1800" baseline="-25000" dirty="0">
              <a:solidFill>
                <a:prstClr val="black"/>
              </a:solidFill>
              <a:latin typeface="Calibri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sz="18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sz="1800" dirty="0" smtClean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3253" y="1077167"/>
            <a:ext cx="17969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200" u="sng" dirty="0" smtClean="0">
                <a:solidFill>
                  <a:prstClr val="black"/>
                </a:solidFill>
                <a:latin typeface="Calibri"/>
              </a:rPr>
              <a:t>Requirements</a:t>
            </a:r>
            <a:endParaRPr lang="en-US" sz="2200" u="sng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560" y="2326952"/>
            <a:ext cx="8128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3722" y="-177042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Top Coat Design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237069" y="1384466"/>
            <a:ext cx="746300" cy="7527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259" y="1286356"/>
            <a:ext cx="3975100" cy="8509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3688" y="2591956"/>
            <a:ext cx="2209799" cy="482350"/>
            <a:chOff x="63688" y="2591956"/>
            <a:chExt cx="2209799" cy="482350"/>
          </a:xfrm>
        </p:grpSpPr>
        <p:sp>
          <p:nvSpPr>
            <p:cNvPr id="13" name="TextBox 12"/>
            <p:cNvSpPr txBox="1"/>
            <p:nvPr/>
          </p:nvSpPr>
          <p:spPr>
            <a:xfrm>
              <a:off x="63688" y="2704974"/>
              <a:ext cx="1401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 smtClean="0">
                  <a:solidFill>
                    <a:srgbClr val="000000"/>
                  </a:solidFill>
                  <a:latin typeface="Calibri"/>
                </a:rPr>
                <a:t>Mol</a:t>
              </a:r>
              <a:r>
                <a:rPr lang="en-US" sz="1800" dirty="0" smtClean="0">
                  <a:solidFill>
                    <a:srgbClr val="000000"/>
                  </a:solidFill>
                  <a:latin typeface="Calibri"/>
                </a:rPr>
                <a:t> fraction:</a:t>
              </a:r>
              <a:endParaRPr lang="en-US" sz="1800" dirty="0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600387" y="2591956"/>
              <a:ext cx="673100" cy="467176"/>
              <a:chOff x="1600387" y="2591956"/>
              <a:chExt cx="673100" cy="467176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1600387" y="2591956"/>
                <a:ext cx="6731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1698474" y="2689800"/>
                <a:ext cx="4769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srgbClr val="000000"/>
                    </a:solidFill>
                    <a:latin typeface="Calibri"/>
                  </a:rPr>
                  <a:t>0.5</a:t>
                </a:r>
                <a:endParaRPr lang="en-US" sz="180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2552887" y="2591956"/>
            <a:ext cx="1397000" cy="467176"/>
            <a:chOff x="2552887" y="2591956"/>
            <a:chExt cx="1397000" cy="467176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552887" y="2591956"/>
              <a:ext cx="1397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675749" y="2689800"/>
              <a:ext cx="1151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Calibri"/>
                </a:rPr>
                <a:t>a + b = 0.5</a:t>
              </a:r>
              <a:endParaRPr lang="en-US"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90980" y="1229914"/>
            <a:ext cx="6527800" cy="1363894"/>
            <a:chOff x="1590980" y="1229914"/>
            <a:chExt cx="6527800" cy="136389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0980" y="1229914"/>
              <a:ext cx="6527800" cy="11557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730687" y="2193698"/>
              <a:ext cx="1208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srgbClr val="000000"/>
                  </a:solidFill>
                  <a:latin typeface="Calibri"/>
                </a:rPr>
                <a:t>a         b</a:t>
              </a:r>
              <a:endParaRPr lang="en-US" sz="2000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48957" y="3910585"/>
            <a:ext cx="8203860" cy="1776861"/>
            <a:chOff x="448957" y="3910585"/>
            <a:chExt cx="8203860" cy="17768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8317" y="3910585"/>
              <a:ext cx="1714500" cy="838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072" y="3910585"/>
              <a:ext cx="1752600" cy="10033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48957" y="5318114"/>
              <a:ext cx="2032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FF0000"/>
                  </a:solidFill>
                  <a:latin typeface="Calibri"/>
                </a:rPr>
                <a:t>PTMSS Preferential</a:t>
              </a:r>
              <a:endParaRPr lang="en-US" sz="1800" b="1" dirty="0">
                <a:solidFill>
                  <a:srgbClr val="FF0000"/>
                </a:solidFill>
                <a:latin typeface="Calibri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463072" y="5091090"/>
              <a:ext cx="8128000" cy="72759"/>
              <a:chOff x="463072" y="5889296"/>
              <a:chExt cx="8128000" cy="72759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463072" y="5889296"/>
                <a:ext cx="8128000" cy="72759"/>
                <a:chOff x="463072" y="5889296"/>
                <a:chExt cx="8128000" cy="72759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>
                  <a:off x="463072" y="5925676"/>
                  <a:ext cx="8128000" cy="0"/>
                </a:xfrm>
                <a:prstGeom prst="straightConnector1">
                  <a:avLst/>
                </a:prstGeom>
                <a:ln w="57150">
                  <a:gradFill flip="none" rotWithShape="1">
                    <a:gsLst>
                      <a:gs pos="0">
                        <a:srgbClr val="FF0000"/>
                      </a:gs>
                      <a:gs pos="45000">
                        <a:srgbClr val="660066"/>
                      </a:gs>
                      <a:gs pos="100000">
                        <a:srgbClr val="0000FF"/>
                      </a:gs>
                      <a:gs pos="55000">
                        <a:srgbClr val="660066"/>
                      </a:gs>
                    </a:gsLst>
                    <a:lin ang="0" scaled="1"/>
                    <a:tileRect/>
                  </a:gra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502708" y="5889296"/>
                  <a:ext cx="63500" cy="7275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8489471" y="5889296"/>
                <a:ext cx="63500" cy="7275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036754" y="5318114"/>
              <a:ext cx="16070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0000FF"/>
                  </a:solidFill>
                  <a:latin typeface="Calibri"/>
                </a:rPr>
                <a:t>PS Preferential</a:t>
              </a:r>
              <a:endParaRPr lang="en-US" sz="1800" b="1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850672" y="3910585"/>
            <a:ext cx="3352800" cy="1801506"/>
            <a:chOff x="2850672" y="3910585"/>
            <a:chExt cx="3352800" cy="180150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50672" y="3910585"/>
              <a:ext cx="3352800" cy="10541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072317" y="5342759"/>
              <a:ext cx="909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660066"/>
                  </a:solidFill>
                  <a:latin typeface="Calibri"/>
                </a:rPr>
                <a:t>Neutral</a:t>
              </a:r>
              <a:endParaRPr lang="en-US" sz="1800" b="1" dirty="0">
                <a:solidFill>
                  <a:srgbClr val="660066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080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MII template- 9-2005">
  <a:themeElements>
    <a:clrScheme name="MII template- 9-2005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II template- 9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II template- 9-2005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I template- 9-2005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19027</TotalTime>
  <Words>971</Words>
  <Application>Microsoft Office PowerPoint</Application>
  <PresentationFormat>On-screen Show (4:3)</PresentationFormat>
  <Paragraphs>269</Paragraphs>
  <Slides>25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MS PGothic</vt:lpstr>
      <vt:lpstr>Arial</vt:lpstr>
      <vt:lpstr>Calibri</vt:lpstr>
      <vt:lpstr>Cambria</vt:lpstr>
      <vt:lpstr>Cambria Math</vt:lpstr>
      <vt:lpstr>Franklin Gothic Medium</vt:lpstr>
      <vt:lpstr>Gill Sans MT</vt:lpstr>
      <vt:lpstr>Sylfaen</vt:lpstr>
      <vt:lpstr>Symbol</vt:lpstr>
      <vt:lpstr>Times New Roman</vt:lpstr>
      <vt:lpstr>Verdana</vt:lpstr>
      <vt:lpstr>Webdings</vt:lpstr>
      <vt:lpstr>Wingdings</vt:lpstr>
      <vt:lpstr>2_MII template- 9-2005</vt:lpstr>
      <vt:lpstr>CS ChemDraw Drawing</vt:lpstr>
      <vt:lpstr>PowerPoint Presentation</vt:lpstr>
      <vt:lpstr>Types of wetting</vt:lpstr>
      <vt:lpstr>Island / hole analysis</vt:lpstr>
      <vt:lpstr>Finding the neutral composition</vt:lpstr>
      <vt:lpstr>Half L0 features on a neutral surface</vt:lpstr>
      <vt:lpstr>PowerPoint Presentation</vt:lpstr>
      <vt:lpstr>Top Interface Challenge</vt:lpstr>
      <vt:lpstr>Top Coat Chemistry</vt:lpstr>
      <vt:lpstr>Top Coat Design</vt:lpstr>
      <vt:lpstr>Confined Island Hole test</vt:lpstr>
      <vt:lpstr>Confined island hole results for 22 nm diblock</vt:lpstr>
      <vt:lpstr>Orientation Results</vt:lpstr>
      <vt:lpstr>The Search for c</vt:lpstr>
      <vt:lpstr>PowerPoint Presentation</vt:lpstr>
      <vt:lpstr>PowerPoint Presentation</vt:lpstr>
      <vt:lpstr>Increasing c</vt:lpstr>
      <vt:lpstr>Oriented high c block copolymers</vt:lpstr>
      <vt:lpstr>PowerPoint Presentation</vt:lpstr>
      <vt:lpstr>Image Transfer of 50 Å lines and Spaces</vt:lpstr>
      <vt:lpstr>Now…Alignment Control - DSA</vt:lpstr>
      <vt:lpstr>Can we orient these high c materials</vt:lpstr>
      <vt:lpstr>A “Hybrid” process flow created to incorporate top coat and combine chemical and topographic anchoring for DSA</vt:lpstr>
      <vt:lpstr>Design for n=4 &amp; 0.5Lo where Lo =20 </vt:lpstr>
      <vt:lpstr>Directed Assembly at HGST Electron Beam written Guide patterns</vt:lpstr>
      <vt:lpstr>Greg in Belgium!</vt:lpstr>
    </vt:vector>
  </TitlesOfParts>
  <Company>The University of Texas at 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willson</dc:creator>
  <cp:lastModifiedBy>grant</cp:lastModifiedBy>
  <cp:revision>1219</cp:revision>
  <cp:lastPrinted>2018-10-11T03:48:56Z</cp:lastPrinted>
  <dcterms:created xsi:type="dcterms:W3CDTF">2002-02-15T21:27:43Z</dcterms:created>
  <dcterms:modified xsi:type="dcterms:W3CDTF">2018-10-23T19:24:33Z</dcterms:modified>
</cp:coreProperties>
</file>